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 id="2147483794" r:id="rId7"/>
  </p:sldMasterIdLst>
  <p:notesMasterIdLst>
    <p:notesMasterId r:id="rId114"/>
  </p:notesMasterIdLst>
  <p:sldIdLst>
    <p:sldId id="256" r:id="rId8"/>
    <p:sldId id="556" r:id="rId9"/>
    <p:sldId id="677" r:id="rId10"/>
    <p:sldId id="607" r:id="rId11"/>
    <p:sldId id="713" r:id="rId12"/>
    <p:sldId id="714" r:id="rId13"/>
    <p:sldId id="715" r:id="rId14"/>
    <p:sldId id="716" r:id="rId15"/>
    <p:sldId id="608" r:id="rId16"/>
    <p:sldId id="609" r:id="rId17"/>
    <p:sldId id="610" r:id="rId18"/>
    <p:sldId id="611" r:id="rId19"/>
    <p:sldId id="612" r:id="rId20"/>
    <p:sldId id="613" r:id="rId21"/>
    <p:sldId id="614" r:id="rId22"/>
    <p:sldId id="615" r:id="rId23"/>
    <p:sldId id="616" r:id="rId24"/>
    <p:sldId id="617" r:id="rId25"/>
    <p:sldId id="688" r:id="rId26"/>
    <p:sldId id="703" r:id="rId27"/>
    <p:sldId id="701" r:id="rId28"/>
    <p:sldId id="705" r:id="rId29"/>
    <p:sldId id="712" r:id="rId30"/>
    <p:sldId id="618" r:id="rId31"/>
    <p:sldId id="619" r:id="rId32"/>
    <p:sldId id="620" r:id="rId33"/>
    <p:sldId id="621" r:id="rId34"/>
    <p:sldId id="622" r:id="rId35"/>
    <p:sldId id="623" r:id="rId36"/>
    <p:sldId id="624" r:id="rId37"/>
    <p:sldId id="625" r:id="rId38"/>
    <p:sldId id="626" r:id="rId39"/>
    <p:sldId id="627" r:id="rId40"/>
    <p:sldId id="628" r:id="rId41"/>
    <p:sldId id="702" r:id="rId42"/>
    <p:sldId id="704" r:id="rId43"/>
    <p:sldId id="707" r:id="rId44"/>
    <p:sldId id="629" r:id="rId45"/>
    <p:sldId id="630" r:id="rId46"/>
    <p:sldId id="631" r:id="rId47"/>
    <p:sldId id="632" r:id="rId48"/>
    <p:sldId id="633" r:id="rId49"/>
    <p:sldId id="634" r:id="rId50"/>
    <p:sldId id="635" r:id="rId51"/>
    <p:sldId id="636" r:id="rId52"/>
    <p:sldId id="696" r:id="rId53"/>
    <p:sldId id="697" r:id="rId54"/>
    <p:sldId id="698" r:id="rId55"/>
    <p:sldId id="699" r:id="rId56"/>
    <p:sldId id="700" r:id="rId57"/>
    <p:sldId id="637" r:id="rId58"/>
    <p:sldId id="638" r:id="rId59"/>
    <p:sldId id="683" r:id="rId60"/>
    <p:sldId id="640" r:id="rId61"/>
    <p:sldId id="641" r:id="rId62"/>
    <p:sldId id="678" r:id="rId63"/>
    <p:sldId id="643" r:id="rId64"/>
    <p:sldId id="644" r:id="rId65"/>
    <p:sldId id="645" r:id="rId66"/>
    <p:sldId id="646" r:id="rId67"/>
    <p:sldId id="647" r:id="rId68"/>
    <p:sldId id="679" r:id="rId69"/>
    <p:sldId id="649" r:id="rId70"/>
    <p:sldId id="650" r:id="rId71"/>
    <p:sldId id="651" r:id="rId72"/>
    <p:sldId id="652" r:id="rId73"/>
    <p:sldId id="653" r:id="rId74"/>
    <p:sldId id="684" r:id="rId75"/>
    <p:sldId id="685" r:id="rId76"/>
    <p:sldId id="686" r:id="rId77"/>
    <p:sldId id="657" r:id="rId78"/>
    <p:sldId id="708" r:id="rId79"/>
    <p:sldId id="709" r:id="rId80"/>
    <p:sldId id="710" r:id="rId81"/>
    <p:sldId id="711" r:id="rId82"/>
    <p:sldId id="658" r:id="rId83"/>
    <p:sldId id="680" r:id="rId84"/>
    <p:sldId id="660" r:id="rId85"/>
    <p:sldId id="661" r:id="rId86"/>
    <p:sldId id="662" r:id="rId87"/>
    <p:sldId id="687" r:id="rId88"/>
    <p:sldId id="664" r:id="rId89"/>
    <p:sldId id="665" r:id="rId90"/>
    <p:sldId id="666" r:id="rId91"/>
    <p:sldId id="667" r:id="rId92"/>
    <p:sldId id="668" r:id="rId93"/>
    <p:sldId id="681" r:id="rId94"/>
    <p:sldId id="717" r:id="rId95"/>
    <p:sldId id="718" r:id="rId96"/>
    <p:sldId id="670" r:id="rId97"/>
    <p:sldId id="671" r:id="rId98"/>
    <p:sldId id="672" r:id="rId99"/>
    <p:sldId id="673" r:id="rId100"/>
    <p:sldId id="689" r:id="rId101"/>
    <p:sldId id="690" r:id="rId102"/>
    <p:sldId id="691" r:id="rId103"/>
    <p:sldId id="692" r:id="rId104"/>
    <p:sldId id="693" r:id="rId105"/>
    <p:sldId id="694" r:id="rId106"/>
    <p:sldId id="682" r:id="rId107"/>
    <p:sldId id="675" r:id="rId108"/>
    <p:sldId id="676" r:id="rId109"/>
    <p:sldId id="604" r:id="rId110"/>
    <p:sldId id="605" r:id="rId111"/>
    <p:sldId id="454" r:id="rId112"/>
    <p:sldId id="495" r:id="rId11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77"/>
            <p14:sldId id="607"/>
            <p14:sldId id="713"/>
            <p14:sldId id="714"/>
            <p14:sldId id="715"/>
            <p14:sldId id="716"/>
            <p14:sldId id="608"/>
            <p14:sldId id="609"/>
            <p14:sldId id="610"/>
            <p14:sldId id="611"/>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29"/>
            <p14:sldId id="630"/>
            <p14:sldId id="631"/>
            <p14:sldId id="632"/>
            <p14:sldId id="633"/>
            <p14:sldId id="634"/>
            <p14:sldId id="635"/>
            <p14:sldId id="636"/>
            <p14:sldId id="696"/>
            <p14:sldId id="697"/>
            <p14:sldId id="698"/>
            <p14:sldId id="699"/>
            <p14:sldId id="700"/>
            <p14:sldId id="637"/>
            <p14:sldId id="638"/>
            <p14:sldId id="683"/>
            <p14:sldId id="640"/>
            <p14:sldId id="641"/>
            <p14:sldId id="678"/>
            <p14:sldId id="643"/>
            <p14:sldId id="644"/>
            <p14:sldId id="645"/>
            <p14:sldId id="646"/>
            <p14:sldId id="647"/>
            <p14:sldId id="679"/>
            <p14:sldId id="649"/>
            <p14:sldId id="650"/>
            <p14:sldId id="651"/>
            <p14:sldId id="652"/>
            <p14:sldId id="653"/>
            <p14:sldId id="684"/>
            <p14:sldId id="685"/>
            <p14:sldId id="686"/>
            <p14:sldId id="657"/>
            <p14:sldId id="708"/>
            <p14:sldId id="709"/>
            <p14:sldId id="710"/>
            <p14:sldId id="711"/>
            <p14:sldId id="658"/>
            <p14:sldId id="680"/>
            <p14:sldId id="660"/>
            <p14:sldId id="661"/>
            <p14:sldId id="662"/>
            <p14:sldId id="687"/>
            <p14:sldId id="664"/>
            <p14:sldId id="665"/>
            <p14:sldId id="666"/>
            <p14:sldId id="667"/>
            <p14:sldId id="668"/>
            <p14:sldId id="681"/>
            <p14:sldId id="717"/>
            <p14:sldId id="718"/>
            <p14:sldId id="670"/>
            <p14:sldId id="671"/>
            <p14:sldId id="672"/>
            <p14:sldId id="673"/>
            <p14:sldId id="689"/>
            <p14:sldId id="690"/>
            <p14:sldId id="691"/>
            <p14:sldId id="692"/>
            <p14:sldId id="693"/>
            <p14:sldId id="694"/>
            <p14:sldId id="682"/>
            <p14:sldId id="675"/>
            <p14:sldId id="676"/>
          </p14:sldIdLst>
        </p14:section>
        <p14:section name="Exit" id="{26D33BE0-B19C-465D-8801-1598009CC099}">
          <p14:sldIdLst>
            <p14:sldId id="604"/>
            <p14:sldId id="605"/>
            <p14:sldId id="454"/>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4914" autoAdjust="0"/>
  </p:normalViewPr>
  <p:slideViewPr>
    <p:cSldViewPr snapToGrid="0">
      <p:cViewPr varScale="1">
        <p:scale>
          <a:sx n="68" d="100"/>
          <a:sy n="68" d="100"/>
        </p:scale>
        <p:origin x="1392"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viewProps" Target="viewProp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slide" Target="slides/slide106.xml"/><Relationship Id="rId118"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11/1/2015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849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2)</a:t>
            </a:r>
            <a:endParaRPr lang="en-US" sz="8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2273035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is now</a:t>
            </a:r>
            <a:r>
              <a:rPr lang="en-US" baseline="0" dirty="0" smtClean="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Demo 3)</a:t>
            </a:r>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945407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6556372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pools simplify the process of creating, maintaining, and managing both performance and cost for large numbers of Azure SQL databases.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Manage large numbers of databases that have unpredictable resource demands.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Ability</a:t>
            </a:r>
            <a:r>
              <a:rPr lang="en-US" sz="1200" b="0" i="0" kern="1200" baseline="0" dirty="0" smtClean="0">
                <a:solidFill>
                  <a:schemeClr val="tx1"/>
                </a:solidFill>
                <a:effectLst/>
                <a:latin typeface="+mn-lt"/>
                <a:ea typeface="+mn-ea"/>
                <a:cs typeface="+mn-cs"/>
              </a:rPr>
              <a:t> to </a:t>
            </a:r>
            <a:r>
              <a:rPr lang="en-US" sz="1200" b="0" i="0" kern="1200" dirty="0" smtClean="0">
                <a:solidFill>
                  <a:schemeClr val="tx1"/>
                </a:solidFill>
                <a:effectLst/>
                <a:latin typeface="+mn-lt"/>
                <a:ea typeface="+mn-ea"/>
                <a:cs typeface="+mn-cs"/>
              </a:rPr>
              <a:t>run centralized queries and reporting tools across</a:t>
            </a:r>
            <a:r>
              <a:rPr lang="en-US" sz="1200" b="0" i="0" kern="1200" baseline="0" dirty="0" smtClean="0">
                <a:solidFill>
                  <a:schemeClr val="tx1"/>
                </a:solidFill>
                <a:effectLst/>
                <a:latin typeface="+mn-lt"/>
                <a:ea typeface="+mn-ea"/>
                <a:cs typeface="+mn-cs"/>
              </a:rPr>
              <a:t> database pool.</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641233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latin typeface="wf_segoe-ui_normal"/>
              </a:rPr>
              <a:t>Execute administrative tasks across each database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solidFill>
                <a:srgbClr val="505050"/>
              </a:solidFill>
              <a:latin typeface="wf_segoe-ui_norm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Don’t have to connec</a:t>
            </a:r>
            <a:r>
              <a:rPr lang="en-US" sz="1200" b="0" i="0" kern="1200" baseline="0" dirty="0" smtClean="0">
                <a:solidFill>
                  <a:schemeClr val="tx1"/>
                </a:solidFill>
                <a:effectLst/>
                <a:latin typeface="+mn-lt"/>
                <a:ea typeface="+mn-ea"/>
                <a:cs typeface="+mn-cs"/>
              </a:rPr>
              <a:t>t to </a:t>
            </a:r>
            <a:r>
              <a:rPr lang="en-US" sz="1200" b="0" i="0" kern="1200" dirty="0" smtClean="0">
                <a:solidFill>
                  <a:schemeClr val="tx1"/>
                </a:solidFill>
                <a:effectLst/>
                <a:latin typeface="+mn-lt"/>
                <a:ea typeface="+mn-ea"/>
                <a:cs typeface="+mn-cs"/>
              </a:rPr>
              <a:t>each database independently in order to run T-SQL statements or perform other administrative tasks</a:t>
            </a:r>
            <a:endParaRPr lang="en-US" dirty="0" smtClean="0"/>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For example, you can easily update the schema in every database to include a new table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Elastic database jobs handles the task of logging in, and reliably running the script for you, while logging the status of execution for each database</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744000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133777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11/1/2015 7:04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1860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This</a:t>
            </a:r>
            <a:r>
              <a:rPr lang="sv-SE" dirty="0" smtClean="0"/>
              <a:t> </a:t>
            </a:r>
            <a:r>
              <a:rPr lang="sv-SE" dirty="0" err="1" smtClean="0"/>
              <a:t>section</a:t>
            </a:r>
            <a:r>
              <a:rPr lang="sv-SE" dirty="0" smtClean="0"/>
              <a:t> is </a:t>
            </a:r>
            <a:r>
              <a:rPr lang="sv-SE" dirty="0" err="1" smtClean="0"/>
              <a:t>optional</a:t>
            </a:r>
            <a:r>
              <a:rPr lang="sv-SE" dirty="0" smtClean="0"/>
              <a:t>. If </a:t>
            </a:r>
            <a:r>
              <a:rPr lang="sv-SE" dirty="0" err="1" smtClean="0"/>
              <a:t>you</a:t>
            </a:r>
            <a:r>
              <a:rPr lang="sv-SE" dirty="0" smtClean="0"/>
              <a:t> </a:t>
            </a:r>
            <a:r>
              <a:rPr lang="sv-SE" dirty="0" err="1" smtClean="0"/>
              <a:t>have</a:t>
            </a:r>
            <a:r>
              <a:rPr lang="sv-SE" dirty="0" smtClean="0"/>
              <a:t> an </a:t>
            </a:r>
            <a:r>
              <a:rPr lang="sv-SE" dirty="0" err="1" smtClean="0"/>
              <a:t>audience</a:t>
            </a:r>
            <a:r>
              <a:rPr lang="sv-SE" dirty="0" smtClean="0"/>
              <a:t> </a:t>
            </a:r>
            <a:r>
              <a:rPr lang="sv-SE" dirty="0" err="1" smtClean="0"/>
              <a:t>with</a:t>
            </a:r>
            <a:r>
              <a:rPr lang="sv-SE" dirty="0" smtClean="0"/>
              <a:t> a </a:t>
            </a:r>
            <a:r>
              <a:rPr lang="sv-SE" dirty="0" err="1" smtClean="0"/>
              <a:t>specifi</a:t>
            </a:r>
            <a:r>
              <a:rPr lang="sv-SE" baseline="0" dirty="0" err="1" smtClean="0"/>
              <a:t>c</a:t>
            </a:r>
            <a:r>
              <a:rPr lang="sv-SE" baseline="0" dirty="0" smtClean="0"/>
              <a:t> </a:t>
            </a:r>
            <a:r>
              <a:rPr lang="sv-SE" baseline="0" dirty="0" err="1" smtClean="0"/>
              <a:t>interest</a:t>
            </a:r>
            <a:r>
              <a:rPr lang="sv-SE" baseline="0" dirty="0" smtClean="0"/>
              <a:t> in </a:t>
            </a:r>
            <a:r>
              <a:rPr lang="sv-SE" baseline="0" dirty="0" err="1" smtClean="0"/>
              <a:t>this</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many</a:t>
            </a:r>
            <a:r>
              <a:rPr lang="sv-SE" baseline="0" dirty="0" smtClean="0"/>
              <a:t> </a:t>
            </a:r>
            <a:r>
              <a:rPr lang="sv-SE" baseline="0" dirty="0" err="1" smtClean="0"/>
              <a:t>more</a:t>
            </a:r>
            <a:r>
              <a:rPr lang="sv-SE" baseline="0" dirty="0" smtClean="0"/>
              <a:t> </a:t>
            </a:r>
            <a:r>
              <a:rPr lang="sv-SE" baseline="0" dirty="0" err="1" smtClean="0"/>
              <a:t>slides</a:t>
            </a:r>
            <a:r>
              <a:rPr lang="sv-SE" baseline="0" dirty="0" smtClean="0"/>
              <a:t> </a:t>
            </a:r>
            <a:r>
              <a:rPr lang="sv-SE" baseline="0" dirty="0" err="1" smtClean="0"/>
              <a:t>hidden</a:t>
            </a:r>
            <a:r>
              <a:rPr lang="sv-SE" baseline="0" dirty="0" smtClean="0"/>
              <a:t> in a </a:t>
            </a:r>
            <a:r>
              <a:rPr lang="sv-SE" baseline="0" dirty="0" err="1" smtClean="0"/>
              <a:t>section</a:t>
            </a:r>
            <a:r>
              <a:rPr lang="sv-SE" baseline="0" dirty="0" smtClean="0"/>
              <a:t> at the end!</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21032373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smtClean="0">
                <a:latin typeface="Segoe UI Light" panose="020B0502040204020203" pitchFamily="34" charset="0"/>
                <a:cs typeface="Segoe UI Light" panose="020B0502040204020203" pitchFamily="34" charset="0"/>
              </a:rPr>
              <a:t>Classic 3-tier enterprise architecture</a:t>
            </a:r>
          </a:p>
          <a:p>
            <a:pPr algn="l"/>
            <a:r>
              <a:rPr lang="en-US" dirty="0" smtClean="0">
                <a:latin typeface="Segoe UI Light" panose="020B0502040204020203" pitchFamily="34" charset="0"/>
                <a:cs typeface="Segoe UI Light" panose="020B0502040204020203" pitchFamily="34" charset="0"/>
              </a:rPr>
              <a:t>Requires to scale to 10000s users and process TBs of relational data</a:t>
            </a:r>
          </a:p>
          <a:p>
            <a:pPr algn="l"/>
            <a:r>
              <a:rPr lang="en-US" dirty="0" smtClean="0">
                <a:latin typeface="Segoe UI Light" panose="020B0502040204020203" pitchFamily="34" charset="0"/>
                <a:cs typeface="Segoe UI Light" panose="020B0502040204020203" pitchFamily="34" charset="0"/>
              </a:rPr>
              <a:t>Scaling out (and in, elastically) web and worker tiers is relatively easy</a:t>
            </a:r>
          </a:p>
          <a:p>
            <a:pPr algn="l"/>
            <a:r>
              <a:rPr lang="en-US" dirty="0" smtClean="0">
                <a:latin typeface="Segoe UI Light" panose="020B0502040204020203" pitchFamily="34" charset="0"/>
                <a:cs typeface="Segoe UI Light" panose="020B0502040204020203" pitchFamily="34" charset="0"/>
              </a:rPr>
              <a:t>How to scale data-tier if hard limits of the biggest scale unit (e.g. P3 instance) are reached: both storage size and throughput?</a:t>
            </a: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4124534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53</a:t>
            </a:fld>
            <a:endParaRPr lang="en-US"/>
          </a:p>
        </p:txBody>
      </p:sp>
    </p:spTree>
    <p:extLst>
      <p:ext uri="{BB962C8B-B14F-4D97-AF65-F5344CB8AC3E}">
        <p14:creationId xmlns:p14="http://schemas.microsoft.com/office/powerpoint/2010/main" val="38898453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solidFill>
                  <a:srgbClr val="00B0F0"/>
                </a:solidFill>
              </a:rPr>
              <a:t>Vertical: </a:t>
            </a:r>
            <a:r>
              <a:rPr lang="en-US" dirty="0" smtClean="0"/>
              <a:t>Change service-tiers for a given database as capacity needs fluctuate</a:t>
            </a:r>
          </a:p>
          <a:p>
            <a:pPr marL="0" indent="0">
              <a:buNone/>
            </a:pPr>
            <a:r>
              <a:rPr lang="en-US" dirty="0" smtClean="0">
                <a:solidFill>
                  <a:srgbClr val="00B0F0"/>
                </a:solidFill>
              </a:rPr>
              <a:t>Horizontal: </a:t>
            </a:r>
            <a:r>
              <a:rPr lang="en-US" dirty="0" smtClean="0"/>
              <a:t>Add or remove databases as more or less capacity is needed</a:t>
            </a:r>
          </a:p>
          <a:p>
            <a:pPr marL="0" indent="0">
              <a:buNone/>
            </a:pPr>
            <a:endParaRPr lang="en-US" dirty="0" smtClean="0"/>
          </a:p>
          <a:p>
            <a:pPr marL="0" indent="0">
              <a:buNone/>
            </a:pPr>
            <a:r>
              <a:rPr lang="en-US" b="1" dirty="0" smtClean="0"/>
              <a:t>Animation:</a:t>
            </a:r>
          </a:p>
          <a:p>
            <a:pPr marL="0" indent="0">
              <a:buNone/>
            </a:pPr>
            <a:endParaRPr lang="en-US" dirty="0" smtClean="0"/>
          </a:p>
          <a:p>
            <a:pPr marL="0" indent="0">
              <a:buNone/>
            </a:pPr>
            <a:r>
              <a:rPr lang="en-US" dirty="0" smtClean="0"/>
              <a:t>We</a:t>
            </a:r>
            <a:r>
              <a:rPr lang="en-US" baseline="0" dirty="0" smtClean="0"/>
              <a:t> start off with 3 basic databases</a:t>
            </a:r>
          </a:p>
          <a:p>
            <a:pPr marL="0" indent="0">
              <a:buNone/>
            </a:pPr>
            <a:r>
              <a:rPr lang="en-US" baseline="0" dirty="0" smtClean="0"/>
              <a:t>[click]: We can vertically scale one of these to a standard instance</a:t>
            </a:r>
          </a:p>
          <a:p>
            <a:pPr marL="0" indent="0">
              <a:buNone/>
            </a:pPr>
            <a:r>
              <a:rPr lang="en-US" baseline="0" dirty="0" smtClean="0"/>
              <a:t>[click]: We can also add more instances by scaling horizontally</a:t>
            </a:r>
          </a:p>
          <a:p>
            <a:pPr marL="0" indent="0">
              <a:buNone/>
            </a:pPr>
            <a:r>
              <a:rPr lang="en-US" baseline="0" dirty="0" smtClean="0"/>
              <a:t>[click]: If an instance need more headroom, we can always still vertically scale</a:t>
            </a: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54</a:t>
            </a:fld>
            <a:endParaRPr lang="en-US"/>
          </a:p>
        </p:txBody>
      </p:sp>
    </p:spTree>
    <p:extLst>
      <p:ext uri="{BB962C8B-B14F-4D97-AF65-F5344CB8AC3E}">
        <p14:creationId xmlns:p14="http://schemas.microsoft.com/office/powerpoint/2010/main" val="3132541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smtClean="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107980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56</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Full-Text Search </a:t>
            </a:r>
            <a:r>
              <a:rPr lang="en-US" smtClean="0"/>
              <a:t>now supported</a:t>
            </a:r>
            <a:r>
              <a:rPr lang="en-US" baseline="0" smtClean="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11/1/2015 7:04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217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Configurable consistency to trade off consistency and performance.</a:t>
            </a:r>
          </a:p>
          <a:p>
            <a:r>
              <a:rPr lang="en-US" dirty="0" smtClean="0"/>
              <a:t>Database Accounts are configured with a default consistency level. </a:t>
            </a:r>
          </a:p>
          <a:p>
            <a:r>
              <a:rPr lang="en-US" dirty="0" smtClean="0"/>
              <a:t>Consistency level can be weakened per read/query request.</a:t>
            </a:r>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359417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Achieve near-infinite scale in terms of storage and throughput by horizontally partitioning data(</a:t>
            </a:r>
            <a:r>
              <a:rPr lang="en-US" sz="1200" b="0" i="0" kern="1200" dirty="0" err="1" smtClean="0">
                <a:solidFill>
                  <a:schemeClr val="tx1"/>
                </a:solidFill>
                <a:effectLst/>
                <a:latin typeface="+mn-lt"/>
                <a:ea typeface="+mn-ea"/>
                <a:cs typeface="+mn-cs"/>
              </a:rPr>
              <a:t>sharding</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Best partition option</a:t>
            </a:r>
            <a:r>
              <a:rPr lang="en-US" sz="1200" b="0" i="0" kern="1200" baseline="0" dirty="0" smtClean="0">
                <a:solidFill>
                  <a:schemeClr val="tx1"/>
                </a:solidFill>
                <a:effectLst/>
                <a:latin typeface="+mn-lt"/>
                <a:ea typeface="+mn-ea"/>
                <a:cs typeface="+mn-cs"/>
              </a:rPr>
              <a:t> for </a:t>
            </a:r>
            <a:r>
              <a:rPr lang="en-US" sz="1200" b="0" i="0" kern="1200" dirty="0" smtClean="0">
                <a:solidFill>
                  <a:schemeClr val="tx1"/>
                </a:solidFill>
                <a:effectLst/>
                <a:latin typeface="+mn-lt"/>
                <a:ea typeface="+mn-ea"/>
                <a:cs typeface="+mn-cs"/>
              </a:rPr>
              <a:t>data across collections will depend on data format and access patterns</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solidFill>
                <a:effectLst/>
                <a:latin typeface="+mn-lt"/>
                <a:ea typeface="+mn-ea"/>
                <a:cs typeface="+mn-cs"/>
              </a:rPr>
              <a:t>DocumentDB</a:t>
            </a:r>
            <a:r>
              <a:rPr lang="en-US" sz="1200" b="0" i="0" kern="1200" dirty="0" smtClean="0">
                <a:solidFill>
                  <a:schemeClr val="tx1"/>
                </a:solidFill>
                <a:effectLst/>
                <a:latin typeface="+mn-lt"/>
                <a:ea typeface="+mn-ea"/>
                <a:cs typeface="+mn-cs"/>
              </a:rPr>
              <a:t> accounts can be scaled linearly with cost via collections</a:t>
            </a:r>
          </a:p>
          <a:p>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72</a:t>
            </a:fld>
            <a:endParaRPr lang="en-US"/>
          </a:p>
        </p:txBody>
      </p:sp>
    </p:spTree>
    <p:extLst>
      <p:ext uri="{BB962C8B-B14F-4D97-AF65-F5344CB8AC3E}">
        <p14:creationId xmlns:p14="http://schemas.microsoft.com/office/powerpoint/2010/main" val="861751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to partition data produced or consumed from a large number of distinct clients, and is useful for storing user profiles, catalog items, and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("Internet of Things") telemetry data.</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hash partitioning whenever there are too many entities to enumerate through lookup partitioning (e.g. users or devices) and the request rate is fairly uniform across entities.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Hash partitioning is useful for uniform load balancing of requests to make effective use of your provisioned storage and throughput. Using </a:t>
            </a:r>
            <a:r>
              <a:rPr lang="en-US" sz="1200" b="0" i="1" kern="1200" dirty="0" smtClean="0">
                <a:solidFill>
                  <a:schemeClr val="tx1"/>
                </a:solidFill>
                <a:effectLst/>
                <a:latin typeface="+mn-lt"/>
                <a:ea typeface="+mn-ea"/>
                <a:cs typeface="+mn-cs"/>
              </a:rPr>
              <a:t>consistent hashing</a:t>
            </a:r>
            <a:r>
              <a:rPr lang="en-US" sz="1200" b="0" i="0" kern="1200" dirty="0" smtClean="0">
                <a:solidFill>
                  <a:schemeClr val="tx1"/>
                </a:solidFill>
                <a:effectLst/>
                <a:latin typeface="+mn-lt"/>
                <a:ea typeface="+mn-ea"/>
                <a:cs typeface="+mn-cs"/>
              </a:rPr>
              <a:t> algorithms allow you to minimize the amount of data that has to be moved when adding or removing a partition.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73</a:t>
            </a:fld>
            <a:endParaRPr lang="en-US"/>
          </a:p>
        </p:txBody>
      </p:sp>
    </p:spTree>
    <p:extLst>
      <p:ext uri="{BB962C8B-B14F-4D97-AF65-F5344CB8AC3E}">
        <p14:creationId xmlns:p14="http://schemas.microsoft.com/office/powerpoint/2010/main" val="3873859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with </a:t>
            </a:r>
            <a:r>
              <a:rPr lang="en-US" sz="1200" b="0" i="1" kern="1200" dirty="0" smtClean="0">
                <a:solidFill>
                  <a:schemeClr val="tx1"/>
                </a:solidFill>
                <a:effectLst/>
                <a:latin typeface="+mn-lt"/>
                <a:ea typeface="+mn-ea"/>
                <a:cs typeface="+mn-cs"/>
              </a:rPr>
              <a:t>time stamp</a:t>
            </a:r>
            <a:r>
              <a:rPr lang="en-US" sz="1200" b="0" i="0" kern="1200" dirty="0" smtClean="0">
                <a:solidFill>
                  <a:schemeClr val="tx1"/>
                </a:solidFill>
                <a:effectLst/>
                <a:latin typeface="+mn-lt"/>
                <a:ea typeface="+mn-ea"/>
                <a:cs typeface="+mn-cs"/>
              </a:rPr>
              <a:t> properties (e.g., </a:t>
            </a:r>
            <a:r>
              <a:rPr lang="en-US" sz="1200" b="0" i="0" kern="1200" dirty="0" err="1" smtClean="0">
                <a:solidFill>
                  <a:schemeClr val="tx1"/>
                </a:solidFill>
                <a:effectLst/>
                <a:latin typeface="+mn-lt"/>
                <a:ea typeface="+mn-ea"/>
                <a:cs typeface="+mn-cs"/>
              </a:rPr>
              <a:t>eventTime</a:t>
            </a:r>
            <a:r>
              <a:rPr lang="en-US" sz="1200" b="0" i="0" kern="1200" dirty="0" smtClean="0">
                <a:solidFill>
                  <a:schemeClr val="tx1"/>
                </a:solidFill>
                <a:effectLst/>
                <a:latin typeface="+mn-lt"/>
                <a:ea typeface="+mn-ea"/>
                <a:cs typeface="+mn-cs"/>
              </a:rPr>
              <a:t> between Feb 1, 2015 and Feb 2, 2015).</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You should use Range partitioning if your queries are restricted to specific range values against the partition key.</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Range partitioning is generally used in the context of dates, as it gives you an easy and natural mechanism for aging out partitions by timestamp. It is also useful when queries are generally constrained to a time range since that is aligned with the partitioning boundaries.</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989662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a:t>
            </a:r>
            <a:r>
              <a:rPr lang="en-US" sz="1200" b="1" i="0" kern="1200" baseline="0" dirty="0" smtClean="0">
                <a:solidFill>
                  <a:schemeClr val="tx1"/>
                </a:solidFill>
                <a:effectLst/>
                <a:latin typeface="+mn-lt"/>
                <a:ea typeface="+mn-ea"/>
                <a:cs typeface="+mn-cs"/>
              </a:rPr>
              <a:t> notes:</a:t>
            </a:r>
            <a:endParaRPr lang="en-US" sz="1200" b="1"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This is commonly used for partitioning by region (e.g. the partition for Scandinavia contains Norway, Denmark, and Sweden).</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Lookup partitioning offers the highest degree of control in managing a multi-tenant application. You can assign multiple tenants to a single collection, single tenant to a single collection, or even a single tenant across multiple collections.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Lookup partitioning allows you to group and organize unordered and unrelated sets of data in a natural way e.g., group tenants by organization or states by geographic region. Lookup also offers fine-grained control for migrating data between collections.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75</a:t>
            </a:fld>
            <a:endParaRPr lang="en-US"/>
          </a:p>
        </p:txBody>
      </p:sp>
    </p:spTree>
    <p:extLst>
      <p:ext uri="{BB962C8B-B14F-4D97-AF65-F5344CB8AC3E}">
        <p14:creationId xmlns:p14="http://schemas.microsoft.com/office/powerpoint/2010/main" val="12216820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77</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78</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79</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6)</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2690137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11/1/2015 7:05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84635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83</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Pick a location for</a:t>
            </a:r>
            <a:r>
              <a:rPr lang="en-US" baseline="0" noProof="0" dirty="0" smtClean="0"/>
              <a:t> the service.</a:t>
            </a:r>
            <a:endParaRPr lang="en-US" noProof="0" dirty="0"/>
          </a:p>
        </p:txBody>
      </p:sp>
      <p:sp>
        <p:nvSpPr>
          <p:cNvPr id="4" name="Slide Number Placeholder 3"/>
          <p:cNvSpPr>
            <a:spLocks noGrp="1"/>
          </p:cNvSpPr>
          <p:nvPr>
            <p:ph type="sldNum" sz="quarter" idx="10"/>
          </p:nvPr>
        </p:nvSpPr>
        <p:spPr/>
        <p:txBody>
          <a:bodyPr/>
          <a:lstStyle/>
          <a:p>
            <a:fld id="{2C52CFDC-D2D5-4B9F-BA75-89F771E01AEB}" type="slidenum">
              <a:rPr lang="en-US" smtClean="0"/>
              <a:t>84</a:t>
            </a:fld>
            <a:endParaRPr lang="en-US"/>
          </a:p>
        </p:txBody>
      </p:sp>
    </p:spTree>
    <p:extLst>
      <p:ext uri="{BB962C8B-B14F-4D97-AF65-F5344CB8AC3E}">
        <p14:creationId xmlns:p14="http://schemas.microsoft.com/office/powerpoint/2010/main" val="10565061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87</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11/1/2015 7:05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652477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11/1/2015 7:05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3458908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11/1/2015 7:05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71661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a:solidFill>
                <a:schemeClr val="tx1"/>
              </a:solidFill>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95</a:t>
            </a:fld>
            <a:endParaRPr lang="en-US">
              <a:solidFill>
                <a:prstClr val="black"/>
              </a:solidFill>
            </a:endParaRPr>
          </a:p>
        </p:txBody>
      </p:sp>
    </p:spTree>
    <p:extLst>
      <p:ext uri="{BB962C8B-B14F-4D97-AF65-F5344CB8AC3E}">
        <p14:creationId xmlns:p14="http://schemas.microsoft.com/office/powerpoint/2010/main" val="13320007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96</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98</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99</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100</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9</a:t>
            </a:fld>
            <a:endParaRPr lang="en-US" dirty="0"/>
          </a:p>
        </p:txBody>
      </p:sp>
    </p:spTree>
    <p:extLst>
      <p:ext uri="{BB962C8B-B14F-4D97-AF65-F5344CB8AC3E}">
        <p14:creationId xmlns:p14="http://schemas.microsoft.com/office/powerpoint/2010/main" val="1828649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01929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8953505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838928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1911364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886674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852432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5579034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2250325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3280327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2938178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34118179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01394607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69646144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28792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484541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921883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65164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9533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717083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84147946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18109049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86036300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384652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67939664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2700825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95515418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245068325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8657054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58598489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59770130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42694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143834371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image" Target="../media/image1.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theme" Target="../theme/theme3.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3864493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6.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29.xml"/><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emf"/><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5.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15.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45.jpeg"/><Relationship Id="rId4" Type="http://schemas.openxmlformats.org/officeDocument/2006/relationships/image" Target="../media/image44.em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46.emf"/><Relationship Id="rId4" Type="http://schemas.openxmlformats.org/officeDocument/2006/relationships/package" Target="../embeddings/Microsoft_Visio_Drawing.vsdx"/></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47.emf"/><Relationship Id="rId4" Type="http://schemas.openxmlformats.org/officeDocument/2006/relationships/package" Target="../embeddings/Microsoft_Visio_Drawing1.vsdx"/></Relationships>
</file>

<file path=ppt/slides/_rels/slide5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49.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3.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3.xml"/><Relationship Id="rId1" Type="http://schemas.openxmlformats.org/officeDocument/2006/relationships/slideLayout" Target="../slideLayouts/slideLayout59.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62.emf"/></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customXml" Target="../../customXml/item4.xml"/><Relationship Id="rId4" Type="http://schemas.openxmlformats.org/officeDocument/2006/relationships/image" Target="../media/image63.emf"/></Relationships>
</file>

<file path=ppt/slides/_rels/slide95.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emf"/></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84.xml"/><Relationship Id="rId1" Type="http://schemas.openxmlformats.org/officeDocument/2006/relationships/slideLayout" Target="../slideLayouts/slideLayout18.xml"/><Relationship Id="rId5" Type="http://schemas.openxmlformats.org/officeDocument/2006/relationships/image" Target="../media/image70.emf"/><Relationship Id="rId4" Type="http://schemas.openxmlformats.org/officeDocument/2006/relationships/image" Target="../media/image6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SQL Server VM</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Search</a:t>
            </a: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HDInsight</a:t>
            </a: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Additional Databases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p>
          <a:p>
            <a:r>
              <a:rPr lang="en-US" sz="3200" dirty="0"/>
              <a:t>Common Language Runtime (CLR) assemblies</a:t>
            </a:r>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Connect from on premise and deploy your database</a:t>
            </a:r>
            <a:endParaRPr lang="en-US" dirty="0"/>
          </a:p>
        </p:txBody>
      </p:sp>
    </p:spTree>
    <p:extLst>
      <p:ext uri="{BB962C8B-B14F-4D97-AF65-F5344CB8AC3E}">
        <p14:creationId xmlns:p14="http://schemas.microsoft.com/office/powerpoint/2010/main" val="159233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smtClean="0"/>
              <a:t>SQL </a:t>
            </a:r>
            <a:r>
              <a:rPr lang="en-US" sz="3600" dirty="0"/>
              <a:t>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DAC Deployment </a:t>
            </a:r>
            <a:br>
              <a:rPr lang="en-US" dirty="0"/>
            </a:br>
            <a:r>
              <a:rPr lang="en-US" dirty="0"/>
              <a:t>From SQL Server Management </a:t>
            </a:r>
            <a:r>
              <a:rPr lang="en-US" dirty="0" smtClean="0"/>
              <a:t>Studio</a:t>
            </a:r>
            <a:endParaRPr lang="en-US" dirty="0"/>
          </a:p>
        </p:txBody>
      </p:sp>
    </p:spTree>
    <p:extLst>
      <p:ext uri="{BB962C8B-B14F-4D97-AF65-F5344CB8AC3E}">
        <p14:creationId xmlns:p14="http://schemas.microsoft.com/office/powerpoint/2010/main" val="42536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Elastic Database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879" y="4411663"/>
            <a:ext cx="1306559" cy="1515608"/>
          </a:xfrm>
          <a:prstGeom prst="rect">
            <a:avLst/>
          </a:prstGeom>
        </p:spPr>
      </p:pic>
    </p:spTree>
    <p:extLst>
      <p:ext uri="{BB962C8B-B14F-4D97-AF65-F5344CB8AC3E}">
        <p14:creationId xmlns:p14="http://schemas.microsoft.com/office/powerpoint/2010/main" val="16442696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9530" y="5597525"/>
            <a:ext cx="8069064" cy="917575"/>
          </a:xfrm>
        </p:spPr>
        <p:txBody>
          <a:bodyPr/>
          <a:lstStyle/>
          <a:p>
            <a:r>
              <a:rPr lang="en-US" dirty="0" smtClean="0"/>
              <a:t>Elastic Database Pool</a:t>
            </a:r>
            <a:endParaRPr lang="en-US" dirty="0"/>
          </a:p>
        </p:txBody>
      </p:sp>
      <p:grpSp>
        <p:nvGrpSpPr>
          <p:cNvPr id="8" name="Group 7"/>
          <p:cNvGrpSpPr>
            <a:grpSpLocks noChangeAspect="1"/>
          </p:cNvGrpSpPr>
          <p:nvPr/>
        </p:nvGrpSpPr>
        <p:grpSpPr>
          <a:xfrm>
            <a:off x="2932113" y="927178"/>
            <a:ext cx="7486650" cy="3027285"/>
            <a:chOff x="3932238" y="1511429"/>
            <a:chExt cx="6359167" cy="25713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358" y="2022434"/>
              <a:ext cx="1306559" cy="151560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308" y="1816321"/>
              <a:ext cx="2023633" cy="206596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87" y="2570677"/>
              <a:ext cx="990651" cy="419122"/>
            </a:xfrm>
            <a:prstGeom prst="rect">
              <a:avLst/>
            </a:prstGeom>
          </p:spPr>
        </p:pic>
        <p:sp>
          <p:nvSpPr>
            <p:cNvPr id="6" name="TextBox 5"/>
            <p:cNvSpPr txBox="1"/>
            <p:nvPr/>
          </p:nvSpPr>
          <p:spPr>
            <a:xfrm>
              <a:off x="8224301" y="1511429"/>
              <a:ext cx="2067104" cy="871008"/>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 </a:t>
              </a:r>
            </a:p>
            <a:p>
              <a:pPr>
                <a:lnSpc>
                  <a:spcPct val="90000"/>
                </a:lnSpc>
                <a:spcAft>
                  <a:spcPts val="600"/>
                </a:spcAft>
              </a:pPr>
              <a:r>
                <a:rPr lang="en-US" dirty="0" smtClean="0">
                  <a:gradFill>
                    <a:gsLst>
                      <a:gs pos="2917">
                        <a:srgbClr val="343434"/>
                      </a:gs>
                      <a:gs pos="30000">
                        <a:srgbClr val="343434"/>
                      </a:gs>
                    </a:gsLst>
                    <a:lin ang="5400000" scaled="0"/>
                  </a:gradFill>
                </a:rPr>
                <a:t>Pool</a:t>
              </a:r>
            </a:p>
          </p:txBody>
        </p:sp>
        <p:sp>
          <p:nvSpPr>
            <p:cNvPr id="7" name="TextBox 6"/>
            <p:cNvSpPr txBox="1"/>
            <p:nvPr/>
          </p:nvSpPr>
          <p:spPr>
            <a:xfrm>
              <a:off x="3932238" y="3538042"/>
              <a:ext cx="20045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343434"/>
                      </a:gs>
                      <a:gs pos="30000">
                        <a:srgbClr val="343434"/>
                      </a:gs>
                    </a:gsLst>
                    <a:lin ang="5400000" scaled="0"/>
                  </a:gradFill>
                </a:rPr>
                <a:t>Elastic Database</a:t>
              </a:r>
            </a:p>
          </p:txBody>
        </p:sp>
      </p:grpSp>
      <p:sp>
        <p:nvSpPr>
          <p:cNvPr id="9" name="Rectangle 8"/>
          <p:cNvSpPr/>
          <p:nvPr/>
        </p:nvSpPr>
        <p:spPr>
          <a:xfrm>
            <a:off x="3026531" y="4629325"/>
            <a:ext cx="6705600" cy="369332"/>
          </a:xfrm>
          <a:prstGeom prst="rect">
            <a:avLst/>
          </a:prstGeom>
        </p:spPr>
        <p:txBody>
          <a:bodyPr wrap="square">
            <a:spAutoFit/>
          </a:bodyPr>
          <a:lstStyle/>
          <a:p>
            <a:r>
              <a:rPr lang="en-US" dirty="0" smtClean="0">
                <a:solidFill>
                  <a:srgbClr val="505050"/>
                </a:solidFill>
                <a:latin typeface="wf_segoe-ui_normal"/>
              </a:rPr>
              <a:t>Predictable </a:t>
            </a:r>
            <a:r>
              <a:rPr lang="en-US" dirty="0">
                <a:solidFill>
                  <a:srgbClr val="505050"/>
                </a:solidFill>
                <a:latin typeface="wf_segoe-ui_normal"/>
              </a:rPr>
              <a:t>model for deploying large numbers of databases</a:t>
            </a:r>
            <a:endParaRPr lang="en-US" dirty="0">
              <a:solidFill>
                <a:srgbClr val="343434"/>
              </a:solidFill>
            </a:endParaRPr>
          </a:p>
        </p:txBody>
      </p:sp>
    </p:spTree>
    <p:extLst>
      <p:ext uri="{BB962C8B-B14F-4D97-AF65-F5344CB8AC3E}">
        <p14:creationId xmlns:p14="http://schemas.microsoft.com/office/powerpoint/2010/main" val="254244129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050197" y="5606298"/>
            <a:ext cx="7590192" cy="287870"/>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1"/>
          <p:cNvSpPr txBox="1">
            <a:spLocks/>
          </p:cNvSpPr>
          <p:nvPr/>
        </p:nvSpPr>
        <p:spPr>
          <a:xfrm>
            <a:off x="269241" y="289957"/>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dirty="0">
                <a:solidFill>
                  <a:srgbClr val="0088EE"/>
                </a:solidFill>
              </a:rPr>
              <a:t>Elastic Database Model</a:t>
            </a:r>
          </a:p>
        </p:txBody>
      </p:sp>
      <p:sp>
        <p:nvSpPr>
          <p:cNvPr id="6" name="Text Placeholder 2"/>
          <p:cNvSpPr txBox="1">
            <a:spLocks/>
          </p:cNvSpPr>
          <p:nvPr/>
        </p:nvSpPr>
        <p:spPr>
          <a:xfrm>
            <a:off x="387210" y="1508933"/>
            <a:ext cx="9976674"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endParaRPr lang="en-US" sz="1961" dirty="0">
              <a:gradFill>
                <a:gsLst>
                  <a:gs pos="1250">
                    <a:srgbClr val="404040"/>
                  </a:gs>
                  <a:gs pos="100000">
                    <a:srgbClr val="404040"/>
                  </a:gs>
                </a:gsLst>
                <a:lin ang="5400000" scaled="0"/>
              </a:gradFill>
            </a:endParaRPr>
          </a:p>
        </p:txBody>
      </p:sp>
      <p:sp>
        <p:nvSpPr>
          <p:cNvPr id="10" name="Rectangle 9"/>
          <p:cNvSpPr/>
          <p:nvPr/>
        </p:nvSpPr>
        <p:spPr bwMode="auto">
          <a:xfrm>
            <a:off x="4050197" y="5361669"/>
            <a:ext cx="1685807" cy="510021"/>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1" name="Rectangle 10"/>
          <p:cNvSpPr/>
          <p:nvPr/>
        </p:nvSpPr>
        <p:spPr bwMode="auto">
          <a:xfrm>
            <a:off x="9929311" y="2233767"/>
            <a:ext cx="1685807" cy="3637923"/>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19" name="TextBox 18"/>
          <p:cNvSpPr txBox="1"/>
          <p:nvPr/>
        </p:nvSpPr>
        <p:spPr>
          <a:xfrm>
            <a:off x="4392089"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200</a:t>
            </a:r>
          </a:p>
        </p:txBody>
      </p:sp>
      <p:sp>
        <p:nvSpPr>
          <p:cNvPr id="20" name="TextBox 19"/>
          <p:cNvSpPr txBox="1"/>
          <p:nvPr/>
        </p:nvSpPr>
        <p:spPr>
          <a:xfrm>
            <a:off x="10234630" y="5819466"/>
            <a:ext cx="1015813"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1200</a:t>
            </a:r>
          </a:p>
        </p:txBody>
      </p:sp>
      <p:sp>
        <p:nvSpPr>
          <p:cNvPr id="22" name="TextBox 21"/>
          <p:cNvSpPr txBox="1"/>
          <p:nvPr/>
        </p:nvSpPr>
        <p:spPr>
          <a:xfrm>
            <a:off x="2820571" y="5819466"/>
            <a:ext cx="1222678"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404040"/>
                    </a:gs>
                    <a:gs pos="30000">
                      <a:srgbClr val="404040"/>
                    </a:gs>
                  </a:gsLst>
                  <a:lin ang="5400000" scaled="0"/>
                </a:gradFill>
              </a:rPr>
              <a:t>eDTUs</a:t>
            </a:r>
          </a:p>
        </p:txBody>
      </p:sp>
      <p:sp>
        <p:nvSpPr>
          <p:cNvPr id="32" name="Rectangle 31"/>
          <p:cNvSpPr/>
          <p:nvPr/>
        </p:nvSpPr>
        <p:spPr bwMode="auto">
          <a:xfrm>
            <a:off x="5980104" y="4794790"/>
            <a:ext cx="1685807" cy="107690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6" name="Rectangle 35"/>
          <p:cNvSpPr/>
          <p:nvPr/>
        </p:nvSpPr>
        <p:spPr bwMode="auto">
          <a:xfrm>
            <a:off x="7955478" y="3693130"/>
            <a:ext cx="1685807" cy="2178560"/>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solidFill>
                <a:srgbClr val="00B050"/>
              </a:solidFill>
              <a:ea typeface="Segoe UI" pitchFamily="34" charset="0"/>
              <a:cs typeface="Segoe UI" pitchFamily="34" charset="0"/>
            </a:endParaRPr>
          </a:p>
        </p:txBody>
      </p:sp>
      <p:sp>
        <p:nvSpPr>
          <p:cNvPr id="39" name="TextBox 38"/>
          <p:cNvSpPr txBox="1"/>
          <p:nvPr/>
        </p:nvSpPr>
        <p:spPr>
          <a:xfrm>
            <a:off x="6421713"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400</a:t>
            </a:r>
          </a:p>
        </p:txBody>
      </p:sp>
      <p:sp>
        <p:nvSpPr>
          <p:cNvPr id="40" name="TextBox 39"/>
          <p:cNvSpPr txBox="1"/>
          <p:nvPr/>
        </p:nvSpPr>
        <p:spPr>
          <a:xfrm>
            <a:off x="8328172" y="5819466"/>
            <a:ext cx="852377" cy="615522"/>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2353" dirty="0">
                <a:gradFill>
                  <a:gsLst>
                    <a:gs pos="2917">
                      <a:srgbClr val="404040"/>
                    </a:gs>
                    <a:gs pos="30000">
                      <a:srgbClr val="404040"/>
                    </a:gs>
                  </a:gsLst>
                  <a:lin ang="5400000" scaled="0"/>
                </a:gradFill>
              </a:rPr>
              <a:t>800</a:t>
            </a:r>
          </a:p>
        </p:txBody>
      </p:sp>
      <p:sp>
        <p:nvSpPr>
          <p:cNvPr id="3" name="TextBox 2"/>
          <p:cNvSpPr txBox="1"/>
          <p:nvPr/>
        </p:nvSpPr>
        <p:spPr>
          <a:xfrm>
            <a:off x="5790841" y="203939"/>
            <a:ext cx="1570108"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00B050"/>
                </a:solidFill>
              </a:rPr>
              <a:t>PREVIEW</a:t>
            </a:r>
          </a:p>
        </p:txBody>
      </p:sp>
      <p:sp>
        <p:nvSpPr>
          <p:cNvPr id="23" name="Text Placeholder 2"/>
          <p:cNvSpPr txBox="1">
            <a:spLocks/>
          </p:cNvSpPr>
          <p:nvPr/>
        </p:nvSpPr>
        <p:spPr>
          <a:xfrm>
            <a:off x="350525" y="1213055"/>
            <a:ext cx="9480579" cy="25224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Font typeface="Wingdings" panose="05000000000000000000" pitchFamily="2" charset="2"/>
              <a:buChar char="§"/>
            </a:pPr>
            <a:r>
              <a:rPr lang="en-US" sz="2000" dirty="0">
                <a:solidFill>
                  <a:srgbClr val="0088EE"/>
                </a:solidFill>
              </a:rPr>
              <a:t>Elastic databases, Elastic database pools</a:t>
            </a:r>
          </a:p>
          <a:p>
            <a:pPr>
              <a:lnSpc>
                <a:spcPct val="100000"/>
              </a:lnSpc>
              <a:buFont typeface="Wingdings" panose="05000000000000000000" pitchFamily="2" charset="2"/>
              <a:buChar char="§"/>
            </a:pPr>
            <a:r>
              <a:rPr lang="en-US" sz="2000" dirty="0">
                <a:solidFill>
                  <a:srgbClr val="0088EE"/>
                </a:solidFill>
              </a:rPr>
              <a:t>Pooled resources leveraged by many databases</a:t>
            </a:r>
          </a:p>
          <a:p>
            <a:pPr>
              <a:lnSpc>
                <a:spcPct val="100000"/>
              </a:lnSpc>
              <a:buFont typeface="Wingdings" panose="05000000000000000000" pitchFamily="2" charset="2"/>
              <a:buChar char="§"/>
            </a:pPr>
            <a:r>
              <a:rPr lang="en-US" sz="2000" b="1" dirty="0">
                <a:solidFill>
                  <a:srgbClr val="0088EE"/>
                </a:solidFill>
              </a:rPr>
              <a:t>Standard</a:t>
            </a:r>
            <a:r>
              <a:rPr lang="en-US" sz="2000" dirty="0">
                <a:solidFill>
                  <a:srgbClr val="0088EE"/>
                </a:solidFill>
              </a:rPr>
              <a:t> elastic pool provides 200-1200* eDTUs for up to 100* databases</a:t>
            </a:r>
          </a:p>
          <a:p>
            <a:pPr>
              <a:lnSpc>
                <a:spcPct val="100000"/>
              </a:lnSpc>
              <a:buFont typeface="Wingdings" panose="05000000000000000000" pitchFamily="2" charset="2"/>
              <a:buChar char="§"/>
            </a:pPr>
            <a:r>
              <a:rPr lang="en-US" sz="2000" b="1" dirty="0">
                <a:solidFill>
                  <a:srgbClr val="0088EE"/>
                </a:solidFill>
              </a:rPr>
              <a:t>Elastic Standard </a:t>
            </a:r>
            <a:r>
              <a:rPr lang="en-US" sz="2000" dirty="0">
                <a:solidFill>
                  <a:srgbClr val="0088EE"/>
                </a:solidFill>
              </a:rPr>
              <a:t>databases can burst up to 100 eDTUs (S3 level)</a:t>
            </a:r>
          </a:p>
          <a:p>
            <a:pPr>
              <a:lnSpc>
                <a:spcPct val="100000"/>
              </a:lnSpc>
              <a:buFont typeface="Wingdings" panose="05000000000000000000" pitchFamily="2" charset="2"/>
              <a:buChar char="§"/>
            </a:pPr>
            <a:r>
              <a:rPr lang="en-US" sz="2000" dirty="0">
                <a:solidFill>
                  <a:srgbClr val="0088EE"/>
                </a:solidFill>
              </a:rPr>
              <a:t>Create/configure pool via portal, PowerShell, REST APIs </a:t>
            </a:r>
          </a:p>
          <a:p>
            <a:pPr>
              <a:lnSpc>
                <a:spcPct val="100000"/>
              </a:lnSpc>
              <a:buFont typeface="Wingdings" panose="05000000000000000000" pitchFamily="2" charset="2"/>
              <a:buChar char="§"/>
            </a:pPr>
            <a:r>
              <a:rPr lang="en-US" sz="2000" dirty="0">
                <a:solidFill>
                  <a:srgbClr val="0088EE"/>
                </a:solidFill>
              </a:rPr>
              <a:t>Move databases in/out using portal, PowerShell, REST APIs, T-SQL</a:t>
            </a:r>
          </a:p>
          <a:p>
            <a:pPr>
              <a:lnSpc>
                <a:spcPct val="100000"/>
              </a:lnSpc>
              <a:buFont typeface="Wingdings" panose="05000000000000000000" pitchFamily="2" charset="2"/>
              <a:buChar char="§"/>
            </a:pPr>
            <a:r>
              <a:rPr lang="en-US" sz="2000" dirty="0">
                <a:solidFill>
                  <a:srgbClr val="0088EE"/>
                </a:solidFill>
              </a:rPr>
              <a:t>Databases remain online throughout</a:t>
            </a:r>
          </a:p>
          <a:p>
            <a:pPr>
              <a:lnSpc>
                <a:spcPct val="100000"/>
              </a:lnSpc>
              <a:buFont typeface="Wingdings" panose="05000000000000000000" pitchFamily="2" charset="2"/>
              <a:buChar char="§"/>
            </a:pPr>
            <a:r>
              <a:rPr lang="en-US" sz="2000" dirty="0">
                <a:solidFill>
                  <a:srgbClr val="0088EE"/>
                </a:solidFill>
              </a:rPr>
              <a:t>Monitoring and alerting is available on both pool and databases  </a:t>
            </a:r>
          </a:p>
        </p:txBody>
      </p:sp>
      <p:sp>
        <p:nvSpPr>
          <p:cNvPr id="15" name="Rectangle 14"/>
          <p:cNvSpPr/>
          <p:nvPr/>
        </p:nvSpPr>
        <p:spPr>
          <a:xfrm>
            <a:off x="269241" y="6495443"/>
            <a:ext cx="8483602" cy="301727"/>
          </a:xfrm>
          <a:prstGeom prst="rect">
            <a:avLst/>
          </a:prstGeom>
        </p:spPr>
        <p:txBody>
          <a:bodyPr wrap="none">
            <a:spAutoFit/>
          </a:bodyPr>
          <a:lstStyle/>
          <a:p>
            <a:pPr defTabSz="914367"/>
            <a:r>
              <a:rPr lang="en-US" sz="1372" dirty="0">
                <a:solidFill>
                  <a:srgbClr val="404040"/>
                </a:solidFill>
              </a:rPr>
              <a:t>*Additional pricing tiers may be introduced, and the ranges and limits may be increased during the preview</a:t>
            </a:r>
          </a:p>
        </p:txBody>
      </p:sp>
      <p:grpSp>
        <p:nvGrpSpPr>
          <p:cNvPr id="7" name="Group 6"/>
          <p:cNvGrpSpPr/>
          <p:nvPr/>
        </p:nvGrpSpPr>
        <p:grpSpPr>
          <a:xfrm>
            <a:off x="4228449" y="5473097"/>
            <a:ext cx="1281055" cy="271667"/>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33" name="Group 132"/>
          <p:cNvGrpSpPr/>
          <p:nvPr/>
        </p:nvGrpSpPr>
        <p:grpSpPr>
          <a:xfrm>
            <a:off x="6170703" y="5468185"/>
            <a:ext cx="1281055" cy="271667"/>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58" name="Group 157"/>
          <p:cNvGrpSpPr/>
          <p:nvPr/>
        </p:nvGrpSpPr>
        <p:grpSpPr>
          <a:xfrm>
            <a:off x="6170703" y="5248991"/>
            <a:ext cx="1281055" cy="271667"/>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83" name="Group 182"/>
          <p:cNvGrpSpPr/>
          <p:nvPr/>
        </p:nvGrpSpPr>
        <p:grpSpPr>
          <a:xfrm>
            <a:off x="6170703" y="5019247"/>
            <a:ext cx="1281055" cy="271667"/>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08" name="Group 207"/>
          <p:cNvGrpSpPr/>
          <p:nvPr/>
        </p:nvGrpSpPr>
        <p:grpSpPr>
          <a:xfrm>
            <a:off x="8187658" y="5468185"/>
            <a:ext cx="1281055" cy="271667"/>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33" name="Group 232"/>
          <p:cNvGrpSpPr/>
          <p:nvPr/>
        </p:nvGrpSpPr>
        <p:grpSpPr>
          <a:xfrm>
            <a:off x="8187658" y="5248991"/>
            <a:ext cx="1281055" cy="271667"/>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58" name="Group 257"/>
          <p:cNvGrpSpPr/>
          <p:nvPr/>
        </p:nvGrpSpPr>
        <p:grpSpPr>
          <a:xfrm>
            <a:off x="8187658" y="5019247"/>
            <a:ext cx="1281055" cy="271667"/>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283" name="Group 282"/>
          <p:cNvGrpSpPr/>
          <p:nvPr/>
        </p:nvGrpSpPr>
        <p:grpSpPr>
          <a:xfrm>
            <a:off x="8187658" y="4799870"/>
            <a:ext cx="1281055" cy="271667"/>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08" name="Group 307"/>
          <p:cNvGrpSpPr/>
          <p:nvPr/>
        </p:nvGrpSpPr>
        <p:grpSpPr>
          <a:xfrm>
            <a:off x="8187658" y="4576673"/>
            <a:ext cx="1281055" cy="271667"/>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33" name="Group 332"/>
          <p:cNvGrpSpPr/>
          <p:nvPr/>
        </p:nvGrpSpPr>
        <p:grpSpPr>
          <a:xfrm>
            <a:off x="8187658" y="4352566"/>
            <a:ext cx="1281055" cy="271667"/>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58" name="Group 357"/>
          <p:cNvGrpSpPr/>
          <p:nvPr/>
        </p:nvGrpSpPr>
        <p:grpSpPr>
          <a:xfrm>
            <a:off x="8187658" y="4139186"/>
            <a:ext cx="1281055" cy="271667"/>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383" name="Group 382"/>
          <p:cNvGrpSpPr/>
          <p:nvPr/>
        </p:nvGrpSpPr>
        <p:grpSpPr>
          <a:xfrm>
            <a:off x="8187658" y="3909442"/>
            <a:ext cx="1281055" cy="271667"/>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09" name="Group 408"/>
          <p:cNvGrpSpPr/>
          <p:nvPr/>
        </p:nvGrpSpPr>
        <p:grpSpPr>
          <a:xfrm>
            <a:off x="10137986" y="5468185"/>
            <a:ext cx="1281055" cy="271667"/>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34" name="Group 433"/>
          <p:cNvGrpSpPr/>
          <p:nvPr/>
        </p:nvGrpSpPr>
        <p:grpSpPr>
          <a:xfrm>
            <a:off x="10137986" y="5248991"/>
            <a:ext cx="1281055" cy="271667"/>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59" name="Group 458"/>
          <p:cNvGrpSpPr/>
          <p:nvPr/>
        </p:nvGrpSpPr>
        <p:grpSpPr>
          <a:xfrm>
            <a:off x="10137986" y="5019247"/>
            <a:ext cx="1281055" cy="271667"/>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484" name="Group 483"/>
          <p:cNvGrpSpPr/>
          <p:nvPr/>
        </p:nvGrpSpPr>
        <p:grpSpPr>
          <a:xfrm>
            <a:off x="10137986" y="4799870"/>
            <a:ext cx="1281055" cy="271667"/>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09" name="Group 508"/>
          <p:cNvGrpSpPr/>
          <p:nvPr/>
        </p:nvGrpSpPr>
        <p:grpSpPr>
          <a:xfrm>
            <a:off x="10137986" y="4576673"/>
            <a:ext cx="1281055" cy="271667"/>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34" name="Group 533"/>
          <p:cNvGrpSpPr/>
          <p:nvPr/>
        </p:nvGrpSpPr>
        <p:grpSpPr>
          <a:xfrm>
            <a:off x="10137986" y="4352566"/>
            <a:ext cx="1281055" cy="271667"/>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59" name="Group 558"/>
          <p:cNvGrpSpPr/>
          <p:nvPr/>
        </p:nvGrpSpPr>
        <p:grpSpPr>
          <a:xfrm>
            <a:off x="10137986" y="4139186"/>
            <a:ext cx="1281055" cy="271667"/>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584" name="Group 583"/>
          <p:cNvGrpSpPr/>
          <p:nvPr/>
        </p:nvGrpSpPr>
        <p:grpSpPr>
          <a:xfrm>
            <a:off x="10137986" y="3909442"/>
            <a:ext cx="1281055" cy="271667"/>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09" name="Group 608"/>
          <p:cNvGrpSpPr/>
          <p:nvPr/>
        </p:nvGrpSpPr>
        <p:grpSpPr>
          <a:xfrm>
            <a:off x="10137986" y="3675271"/>
            <a:ext cx="1281055" cy="271667"/>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34" name="Group 633"/>
          <p:cNvGrpSpPr/>
          <p:nvPr/>
        </p:nvGrpSpPr>
        <p:grpSpPr>
          <a:xfrm>
            <a:off x="10137986" y="3445526"/>
            <a:ext cx="1281055" cy="271667"/>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59" name="Group 658"/>
          <p:cNvGrpSpPr/>
          <p:nvPr/>
        </p:nvGrpSpPr>
        <p:grpSpPr>
          <a:xfrm>
            <a:off x="10137986" y="3232146"/>
            <a:ext cx="1281055" cy="271667"/>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684" name="Group 683"/>
          <p:cNvGrpSpPr/>
          <p:nvPr/>
        </p:nvGrpSpPr>
        <p:grpSpPr>
          <a:xfrm>
            <a:off x="10137986" y="3002402"/>
            <a:ext cx="1281055" cy="271667"/>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09" name="Group 708"/>
          <p:cNvGrpSpPr/>
          <p:nvPr/>
        </p:nvGrpSpPr>
        <p:grpSpPr>
          <a:xfrm>
            <a:off x="10137986" y="2775170"/>
            <a:ext cx="1281055" cy="271667"/>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734" name="Group 733"/>
          <p:cNvGrpSpPr/>
          <p:nvPr/>
        </p:nvGrpSpPr>
        <p:grpSpPr>
          <a:xfrm>
            <a:off x="10137986" y="2558610"/>
            <a:ext cx="1281055" cy="271667"/>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grpSp>
        <p:nvGrpSpPr>
          <p:cNvPr id="14" name="Group 13"/>
          <p:cNvGrpSpPr/>
          <p:nvPr/>
        </p:nvGrpSpPr>
        <p:grpSpPr>
          <a:xfrm>
            <a:off x="642750" y="5417588"/>
            <a:ext cx="3367033" cy="362072"/>
            <a:chOff x="655637" y="5525725"/>
            <a:chExt cx="3434549" cy="369332"/>
          </a:xfrm>
        </p:grpSpPr>
        <p:sp>
          <p:nvSpPr>
            <p:cNvPr id="12" name="Right Arrow 11"/>
            <p:cNvSpPr/>
            <p:nvPr/>
          </p:nvSpPr>
          <p:spPr bwMode="auto">
            <a:xfrm>
              <a:off x="3785386" y="5630675"/>
              <a:ext cx="304800" cy="2237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a:xfrm>
              <a:off x="655637" y="5525725"/>
              <a:ext cx="3126625" cy="369332"/>
            </a:xfrm>
            <a:prstGeom prst="rect">
              <a:avLst/>
            </a:prstGeom>
          </p:spPr>
          <p:txBody>
            <a:bodyPr wrap="none">
              <a:spAutoFit/>
            </a:bodyPr>
            <a:lstStyle/>
            <a:p>
              <a:pPr defTabSz="914367"/>
              <a:r>
                <a:rPr lang="en-US" sz="1765" dirty="0">
                  <a:solidFill>
                    <a:srgbClr val="404040"/>
                  </a:solidFill>
                </a:rPr>
                <a:t>Max per-database burst level</a:t>
              </a:r>
            </a:p>
          </p:txBody>
        </p:sp>
      </p:grpSp>
      <p:grpSp>
        <p:nvGrpSpPr>
          <p:cNvPr id="762" name="Group 761"/>
          <p:cNvGrpSpPr/>
          <p:nvPr/>
        </p:nvGrpSpPr>
        <p:grpSpPr>
          <a:xfrm>
            <a:off x="10136602" y="2343861"/>
            <a:ext cx="1281055" cy="271667"/>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367"/>
                <a:endParaRPr lang="en-US" sz="1200" dirty="0">
                  <a:solidFill>
                    <a:srgbClr val="FFFFFF"/>
                  </a:solidFill>
                </a:endParaRPr>
              </a:p>
            </p:txBody>
          </p:sp>
        </p:grpSp>
      </p:grpSp>
    </p:spTree>
    <p:extLst>
      <p:ext uri="{BB962C8B-B14F-4D97-AF65-F5344CB8AC3E}">
        <p14:creationId xmlns:p14="http://schemas.microsoft.com/office/powerpoint/2010/main" val="393643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fade">
                                      <p:cBhvr>
                                        <p:cTn id="25" dur="500"/>
                                        <p:tgtEl>
                                          <p:spTgt spid="133"/>
                                        </p:tgtEl>
                                      </p:cBhvr>
                                    </p:animEffect>
                                    <p:anim calcmode="lin" valueType="num">
                                      <p:cBhvr>
                                        <p:cTn id="26" dur="500" fill="hold"/>
                                        <p:tgtEl>
                                          <p:spTgt spid="133"/>
                                        </p:tgtEl>
                                        <p:attrNameLst>
                                          <p:attrName>ppt_x</p:attrName>
                                        </p:attrNameLst>
                                      </p:cBhvr>
                                      <p:tavLst>
                                        <p:tav tm="0">
                                          <p:val>
                                            <p:strVal val="#ppt_x"/>
                                          </p:val>
                                        </p:tav>
                                        <p:tav tm="100000">
                                          <p:val>
                                            <p:strVal val="#ppt_x"/>
                                          </p:val>
                                        </p:tav>
                                      </p:tavLst>
                                    </p:anim>
                                    <p:anim calcmode="lin" valueType="num">
                                      <p:cBhvr>
                                        <p:cTn id="27" dur="500" fill="hold"/>
                                        <p:tgtEl>
                                          <p:spTgt spid="133"/>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anim calcmode="lin" valueType="num">
                                      <p:cBhvr>
                                        <p:cTn id="31" dur="500" fill="hold"/>
                                        <p:tgtEl>
                                          <p:spTgt spid="208"/>
                                        </p:tgtEl>
                                        <p:attrNameLst>
                                          <p:attrName>ppt_x</p:attrName>
                                        </p:attrNameLst>
                                      </p:cBhvr>
                                      <p:tavLst>
                                        <p:tav tm="0">
                                          <p:val>
                                            <p:strVal val="#ppt_x"/>
                                          </p:val>
                                        </p:tav>
                                        <p:tav tm="100000">
                                          <p:val>
                                            <p:strVal val="#ppt_x"/>
                                          </p:val>
                                        </p:tav>
                                      </p:tavLst>
                                    </p:anim>
                                    <p:anim calcmode="lin" valueType="num">
                                      <p:cBhvr>
                                        <p:cTn id="32" dur="500" fill="hold"/>
                                        <p:tgtEl>
                                          <p:spTgt spid="20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409"/>
                                        </p:tgtEl>
                                        <p:attrNameLst>
                                          <p:attrName>style.visibility</p:attrName>
                                        </p:attrNameLst>
                                      </p:cBhvr>
                                      <p:to>
                                        <p:strVal val="visible"/>
                                      </p:to>
                                    </p:set>
                                    <p:animEffect transition="in" filter="fade">
                                      <p:cBhvr>
                                        <p:cTn id="35" dur="500"/>
                                        <p:tgtEl>
                                          <p:spTgt spid="409"/>
                                        </p:tgtEl>
                                      </p:cBhvr>
                                    </p:animEffect>
                                    <p:anim calcmode="lin" valueType="num">
                                      <p:cBhvr>
                                        <p:cTn id="36" dur="500" fill="hold"/>
                                        <p:tgtEl>
                                          <p:spTgt spid="409"/>
                                        </p:tgtEl>
                                        <p:attrNameLst>
                                          <p:attrName>ppt_x</p:attrName>
                                        </p:attrNameLst>
                                      </p:cBhvr>
                                      <p:tavLst>
                                        <p:tav tm="0">
                                          <p:val>
                                            <p:strVal val="#ppt_x"/>
                                          </p:val>
                                        </p:tav>
                                        <p:tav tm="100000">
                                          <p:val>
                                            <p:strVal val="#ppt_x"/>
                                          </p:val>
                                        </p:tav>
                                      </p:tavLst>
                                    </p:anim>
                                    <p:anim calcmode="lin" valueType="num">
                                      <p:cBhvr>
                                        <p:cTn id="37" dur="500" fill="hold"/>
                                        <p:tgtEl>
                                          <p:spTgt spid="409"/>
                                        </p:tgtEl>
                                        <p:attrNameLst>
                                          <p:attrName>ppt_y</p:attrName>
                                        </p:attrNameLst>
                                      </p:cBhvr>
                                      <p:tavLst>
                                        <p:tav tm="0">
                                          <p:val>
                                            <p:strVal val="#ppt_y+.1"/>
                                          </p:val>
                                        </p:tav>
                                        <p:tav tm="100000">
                                          <p:val>
                                            <p:strVal val="#ppt_y"/>
                                          </p:val>
                                        </p:tav>
                                      </p:tavLst>
                                    </p:anim>
                                  </p:childTnLst>
                                </p:cTn>
                              </p:par>
                            </p:childTnLst>
                          </p:cTn>
                        </p:par>
                        <p:par>
                          <p:cTn id="38" fill="hold">
                            <p:stCondLst>
                              <p:cond delay="500"/>
                            </p:stCondLst>
                            <p:childTnLst>
                              <p:par>
                                <p:cTn id="39" presetID="42" presetClass="entr" presetSubtype="0" fill="hold" nodeType="after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fade">
                                      <p:cBhvr>
                                        <p:cTn id="41" dur="500"/>
                                        <p:tgtEl>
                                          <p:spTgt spid="158"/>
                                        </p:tgtEl>
                                      </p:cBhvr>
                                    </p:animEffect>
                                    <p:anim calcmode="lin" valueType="num">
                                      <p:cBhvr>
                                        <p:cTn id="42" dur="500" fill="hold"/>
                                        <p:tgtEl>
                                          <p:spTgt spid="158"/>
                                        </p:tgtEl>
                                        <p:attrNameLst>
                                          <p:attrName>ppt_x</p:attrName>
                                        </p:attrNameLst>
                                      </p:cBhvr>
                                      <p:tavLst>
                                        <p:tav tm="0">
                                          <p:val>
                                            <p:strVal val="#ppt_x"/>
                                          </p:val>
                                        </p:tav>
                                        <p:tav tm="100000">
                                          <p:val>
                                            <p:strVal val="#ppt_x"/>
                                          </p:val>
                                        </p:tav>
                                      </p:tavLst>
                                    </p:anim>
                                    <p:anim calcmode="lin" valueType="num">
                                      <p:cBhvr>
                                        <p:cTn id="43" dur="500" fill="hold"/>
                                        <p:tgtEl>
                                          <p:spTgt spid="15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33"/>
                                        </p:tgtEl>
                                        <p:attrNameLst>
                                          <p:attrName>style.visibility</p:attrName>
                                        </p:attrNameLst>
                                      </p:cBhvr>
                                      <p:to>
                                        <p:strVal val="visible"/>
                                      </p:to>
                                    </p:set>
                                    <p:animEffect transition="in" filter="fade">
                                      <p:cBhvr>
                                        <p:cTn id="46" dur="500"/>
                                        <p:tgtEl>
                                          <p:spTgt spid="233"/>
                                        </p:tgtEl>
                                      </p:cBhvr>
                                    </p:animEffect>
                                    <p:anim calcmode="lin" valueType="num">
                                      <p:cBhvr>
                                        <p:cTn id="47" dur="500" fill="hold"/>
                                        <p:tgtEl>
                                          <p:spTgt spid="233"/>
                                        </p:tgtEl>
                                        <p:attrNameLst>
                                          <p:attrName>ppt_x</p:attrName>
                                        </p:attrNameLst>
                                      </p:cBhvr>
                                      <p:tavLst>
                                        <p:tav tm="0">
                                          <p:val>
                                            <p:strVal val="#ppt_x"/>
                                          </p:val>
                                        </p:tav>
                                        <p:tav tm="100000">
                                          <p:val>
                                            <p:strVal val="#ppt_x"/>
                                          </p:val>
                                        </p:tav>
                                      </p:tavLst>
                                    </p:anim>
                                    <p:anim calcmode="lin" valueType="num">
                                      <p:cBhvr>
                                        <p:cTn id="48" dur="500" fill="hold"/>
                                        <p:tgtEl>
                                          <p:spTgt spid="233"/>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434"/>
                                        </p:tgtEl>
                                        <p:attrNameLst>
                                          <p:attrName>style.visibility</p:attrName>
                                        </p:attrNameLst>
                                      </p:cBhvr>
                                      <p:to>
                                        <p:strVal val="visible"/>
                                      </p:to>
                                    </p:set>
                                    <p:animEffect transition="in" filter="fade">
                                      <p:cBhvr>
                                        <p:cTn id="51" dur="500"/>
                                        <p:tgtEl>
                                          <p:spTgt spid="434"/>
                                        </p:tgtEl>
                                      </p:cBhvr>
                                    </p:animEffect>
                                    <p:anim calcmode="lin" valueType="num">
                                      <p:cBhvr>
                                        <p:cTn id="52" dur="500" fill="hold"/>
                                        <p:tgtEl>
                                          <p:spTgt spid="434"/>
                                        </p:tgtEl>
                                        <p:attrNameLst>
                                          <p:attrName>ppt_x</p:attrName>
                                        </p:attrNameLst>
                                      </p:cBhvr>
                                      <p:tavLst>
                                        <p:tav tm="0">
                                          <p:val>
                                            <p:strVal val="#ppt_x"/>
                                          </p:val>
                                        </p:tav>
                                        <p:tav tm="100000">
                                          <p:val>
                                            <p:strVal val="#ppt_x"/>
                                          </p:val>
                                        </p:tav>
                                      </p:tavLst>
                                    </p:anim>
                                    <p:anim calcmode="lin" valueType="num">
                                      <p:cBhvr>
                                        <p:cTn id="53" dur="500" fill="hold"/>
                                        <p:tgtEl>
                                          <p:spTgt spid="434"/>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83"/>
                                        </p:tgtEl>
                                        <p:attrNameLst>
                                          <p:attrName>style.visibility</p:attrName>
                                        </p:attrNameLst>
                                      </p:cBhvr>
                                      <p:to>
                                        <p:strVal val="visible"/>
                                      </p:to>
                                    </p:set>
                                    <p:animEffect transition="in" filter="fade">
                                      <p:cBhvr>
                                        <p:cTn id="57" dur="500"/>
                                        <p:tgtEl>
                                          <p:spTgt spid="183"/>
                                        </p:tgtEl>
                                      </p:cBhvr>
                                    </p:animEffect>
                                    <p:anim calcmode="lin" valueType="num">
                                      <p:cBhvr>
                                        <p:cTn id="58" dur="500" fill="hold"/>
                                        <p:tgtEl>
                                          <p:spTgt spid="183"/>
                                        </p:tgtEl>
                                        <p:attrNameLst>
                                          <p:attrName>ppt_x</p:attrName>
                                        </p:attrNameLst>
                                      </p:cBhvr>
                                      <p:tavLst>
                                        <p:tav tm="0">
                                          <p:val>
                                            <p:strVal val="#ppt_x"/>
                                          </p:val>
                                        </p:tav>
                                        <p:tav tm="100000">
                                          <p:val>
                                            <p:strVal val="#ppt_x"/>
                                          </p:val>
                                        </p:tav>
                                      </p:tavLst>
                                    </p:anim>
                                    <p:anim calcmode="lin" valueType="num">
                                      <p:cBhvr>
                                        <p:cTn id="59" dur="500" fill="hold"/>
                                        <p:tgtEl>
                                          <p:spTgt spid="183"/>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58"/>
                                        </p:tgtEl>
                                        <p:attrNameLst>
                                          <p:attrName>style.visibility</p:attrName>
                                        </p:attrNameLst>
                                      </p:cBhvr>
                                      <p:to>
                                        <p:strVal val="visible"/>
                                      </p:to>
                                    </p:set>
                                    <p:animEffect transition="in" filter="fade">
                                      <p:cBhvr>
                                        <p:cTn id="62" dur="500"/>
                                        <p:tgtEl>
                                          <p:spTgt spid="258"/>
                                        </p:tgtEl>
                                      </p:cBhvr>
                                    </p:animEffect>
                                    <p:anim calcmode="lin" valueType="num">
                                      <p:cBhvr>
                                        <p:cTn id="63" dur="500" fill="hold"/>
                                        <p:tgtEl>
                                          <p:spTgt spid="258"/>
                                        </p:tgtEl>
                                        <p:attrNameLst>
                                          <p:attrName>ppt_x</p:attrName>
                                        </p:attrNameLst>
                                      </p:cBhvr>
                                      <p:tavLst>
                                        <p:tav tm="0">
                                          <p:val>
                                            <p:strVal val="#ppt_x"/>
                                          </p:val>
                                        </p:tav>
                                        <p:tav tm="100000">
                                          <p:val>
                                            <p:strVal val="#ppt_x"/>
                                          </p:val>
                                        </p:tav>
                                      </p:tavLst>
                                    </p:anim>
                                    <p:anim calcmode="lin" valueType="num">
                                      <p:cBhvr>
                                        <p:cTn id="64" dur="500" fill="hold"/>
                                        <p:tgtEl>
                                          <p:spTgt spid="25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459"/>
                                        </p:tgtEl>
                                        <p:attrNameLst>
                                          <p:attrName>style.visibility</p:attrName>
                                        </p:attrNameLst>
                                      </p:cBhvr>
                                      <p:to>
                                        <p:strVal val="visible"/>
                                      </p:to>
                                    </p:set>
                                    <p:animEffect transition="in" filter="fade">
                                      <p:cBhvr>
                                        <p:cTn id="67" dur="500"/>
                                        <p:tgtEl>
                                          <p:spTgt spid="459"/>
                                        </p:tgtEl>
                                      </p:cBhvr>
                                    </p:animEffect>
                                    <p:anim calcmode="lin" valueType="num">
                                      <p:cBhvr>
                                        <p:cTn id="68" dur="500" fill="hold"/>
                                        <p:tgtEl>
                                          <p:spTgt spid="459"/>
                                        </p:tgtEl>
                                        <p:attrNameLst>
                                          <p:attrName>ppt_x</p:attrName>
                                        </p:attrNameLst>
                                      </p:cBhvr>
                                      <p:tavLst>
                                        <p:tav tm="0">
                                          <p:val>
                                            <p:strVal val="#ppt_x"/>
                                          </p:val>
                                        </p:tav>
                                        <p:tav tm="100000">
                                          <p:val>
                                            <p:strVal val="#ppt_x"/>
                                          </p:val>
                                        </p:tav>
                                      </p:tavLst>
                                    </p:anim>
                                    <p:anim calcmode="lin" valueType="num">
                                      <p:cBhvr>
                                        <p:cTn id="69" dur="500" fill="hold"/>
                                        <p:tgtEl>
                                          <p:spTgt spid="459"/>
                                        </p:tgtEl>
                                        <p:attrNameLst>
                                          <p:attrName>ppt_y</p:attrName>
                                        </p:attrNameLst>
                                      </p:cBhvr>
                                      <p:tavLst>
                                        <p:tav tm="0">
                                          <p:val>
                                            <p:strVal val="#ppt_y+.1"/>
                                          </p:val>
                                        </p:tav>
                                        <p:tav tm="100000">
                                          <p:val>
                                            <p:strVal val="#ppt_y"/>
                                          </p:val>
                                        </p:tav>
                                      </p:tavLst>
                                    </p:anim>
                                  </p:childTnLst>
                                </p:cTn>
                              </p:par>
                            </p:childTnLst>
                          </p:cTn>
                        </p:par>
                        <p:par>
                          <p:cTn id="70" fill="hold">
                            <p:stCondLst>
                              <p:cond delay="1500"/>
                            </p:stCondLst>
                            <p:childTnLst>
                              <p:par>
                                <p:cTn id="71" presetID="42" presetClass="entr" presetSubtype="0" fill="hold" nodeType="afterEffect">
                                  <p:stCondLst>
                                    <p:cond delay="0"/>
                                  </p:stCondLst>
                                  <p:childTnLst>
                                    <p:set>
                                      <p:cBhvr>
                                        <p:cTn id="72" dur="1" fill="hold">
                                          <p:stCondLst>
                                            <p:cond delay="0"/>
                                          </p:stCondLst>
                                        </p:cTn>
                                        <p:tgtEl>
                                          <p:spTgt spid="283"/>
                                        </p:tgtEl>
                                        <p:attrNameLst>
                                          <p:attrName>style.visibility</p:attrName>
                                        </p:attrNameLst>
                                      </p:cBhvr>
                                      <p:to>
                                        <p:strVal val="visible"/>
                                      </p:to>
                                    </p:set>
                                    <p:animEffect transition="in" filter="fade">
                                      <p:cBhvr>
                                        <p:cTn id="73" dur="500"/>
                                        <p:tgtEl>
                                          <p:spTgt spid="283"/>
                                        </p:tgtEl>
                                      </p:cBhvr>
                                    </p:animEffect>
                                    <p:anim calcmode="lin" valueType="num">
                                      <p:cBhvr>
                                        <p:cTn id="74" dur="500" fill="hold"/>
                                        <p:tgtEl>
                                          <p:spTgt spid="283"/>
                                        </p:tgtEl>
                                        <p:attrNameLst>
                                          <p:attrName>ppt_x</p:attrName>
                                        </p:attrNameLst>
                                      </p:cBhvr>
                                      <p:tavLst>
                                        <p:tav tm="0">
                                          <p:val>
                                            <p:strVal val="#ppt_x"/>
                                          </p:val>
                                        </p:tav>
                                        <p:tav tm="100000">
                                          <p:val>
                                            <p:strVal val="#ppt_x"/>
                                          </p:val>
                                        </p:tav>
                                      </p:tavLst>
                                    </p:anim>
                                    <p:anim calcmode="lin" valueType="num">
                                      <p:cBhvr>
                                        <p:cTn id="75" dur="500" fill="hold"/>
                                        <p:tgtEl>
                                          <p:spTgt spid="283"/>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484"/>
                                        </p:tgtEl>
                                        <p:attrNameLst>
                                          <p:attrName>style.visibility</p:attrName>
                                        </p:attrNameLst>
                                      </p:cBhvr>
                                      <p:to>
                                        <p:strVal val="visible"/>
                                      </p:to>
                                    </p:set>
                                    <p:animEffect transition="in" filter="fade">
                                      <p:cBhvr>
                                        <p:cTn id="78" dur="500"/>
                                        <p:tgtEl>
                                          <p:spTgt spid="484"/>
                                        </p:tgtEl>
                                      </p:cBhvr>
                                    </p:animEffect>
                                    <p:anim calcmode="lin" valueType="num">
                                      <p:cBhvr>
                                        <p:cTn id="79" dur="500" fill="hold"/>
                                        <p:tgtEl>
                                          <p:spTgt spid="484"/>
                                        </p:tgtEl>
                                        <p:attrNameLst>
                                          <p:attrName>ppt_x</p:attrName>
                                        </p:attrNameLst>
                                      </p:cBhvr>
                                      <p:tavLst>
                                        <p:tav tm="0">
                                          <p:val>
                                            <p:strVal val="#ppt_x"/>
                                          </p:val>
                                        </p:tav>
                                        <p:tav tm="100000">
                                          <p:val>
                                            <p:strVal val="#ppt_x"/>
                                          </p:val>
                                        </p:tav>
                                      </p:tavLst>
                                    </p:anim>
                                    <p:anim calcmode="lin" valueType="num">
                                      <p:cBhvr>
                                        <p:cTn id="80" dur="500" fill="hold"/>
                                        <p:tgtEl>
                                          <p:spTgt spid="484"/>
                                        </p:tgtEl>
                                        <p:attrNameLst>
                                          <p:attrName>ppt_y</p:attrName>
                                        </p:attrNameLst>
                                      </p:cBhvr>
                                      <p:tavLst>
                                        <p:tav tm="0">
                                          <p:val>
                                            <p:strVal val="#ppt_y+.1"/>
                                          </p:val>
                                        </p:tav>
                                        <p:tav tm="100000">
                                          <p:val>
                                            <p:strVal val="#ppt_y"/>
                                          </p:val>
                                        </p:tav>
                                      </p:tavLst>
                                    </p:anim>
                                  </p:childTnLst>
                                </p:cTn>
                              </p:par>
                            </p:childTnLst>
                          </p:cTn>
                        </p:par>
                        <p:par>
                          <p:cTn id="81" fill="hold">
                            <p:stCondLst>
                              <p:cond delay="2000"/>
                            </p:stCondLst>
                            <p:childTnLst>
                              <p:par>
                                <p:cTn id="82" presetID="42" presetClass="entr" presetSubtype="0" fill="hold" nodeType="afterEffect">
                                  <p:stCondLst>
                                    <p:cond delay="0"/>
                                  </p:stCondLst>
                                  <p:childTnLst>
                                    <p:set>
                                      <p:cBhvr>
                                        <p:cTn id="83" dur="1" fill="hold">
                                          <p:stCondLst>
                                            <p:cond delay="0"/>
                                          </p:stCondLst>
                                        </p:cTn>
                                        <p:tgtEl>
                                          <p:spTgt spid="308"/>
                                        </p:tgtEl>
                                        <p:attrNameLst>
                                          <p:attrName>style.visibility</p:attrName>
                                        </p:attrNameLst>
                                      </p:cBhvr>
                                      <p:to>
                                        <p:strVal val="visible"/>
                                      </p:to>
                                    </p:set>
                                    <p:animEffect transition="in" filter="fade">
                                      <p:cBhvr>
                                        <p:cTn id="84" dur="500"/>
                                        <p:tgtEl>
                                          <p:spTgt spid="308"/>
                                        </p:tgtEl>
                                      </p:cBhvr>
                                    </p:animEffect>
                                    <p:anim calcmode="lin" valueType="num">
                                      <p:cBhvr>
                                        <p:cTn id="85" dur="500" fill="hold"/>
                                        <p:tgtEl>
                                          <p:spTgt spid="308"/>
                                        </p:tgtEl>
                                        <p:attrNameLst>
                                          <p:attrName>ppt_x</p:attrName>
                                        </p:attrNameLst>
                                      </p:cBhvr>
                                      <p:tavLst>
                                        <p:tav tm="0">
                                          <p:val>
                                            <p:strVal val="#ppt_x"/>
                                          </p:val>
                                        </p:tav>
                                        <p:tav tm="100000">
                                          <p:val>
                                            <p:strVal val="#ppt_x"/>
                                          </p:val>
                                        </p:tav>
                                      </p:tavLst>
                                    </p:anim>
                                    <p:anim calcmode="lin" valueType="num">
                                      <p:cBhvr>
                                        <p:cTn id="86" dur="500" fill="hold"/>
                                        <p:tgtEl>
                                          <p:spTgt spid="308"/>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509"/>
                                        </p:tgtEl>
                                        <p:attrNameLst>
                                          <p:attrName>style.visibility</p:attrName>
                                        </p:attrNameLst>
                                      </p:cBhvr>
                                      <p:to>
                                        <p:strVal val="visible"/>
                                      </p:to>
                                    </p:set>
                                    <p:animEffect transition="in" filter="fade">
                                      <p:cBhvr>
                                        <p:cTn id="89" dur="500"/>
                                        <p:tgtEl>
                                          <p:spTgt spid="509"/>
                                        </p:tgtEl>
                                      </p:cBhvr>
                                    </p:animEffect>
                                    <p:anim calcmode="lin" valueType="num">
                                      <p:cBhvr>
                                        <p:cTn id="90" dur="500" fill="hold"/>
                                        <p:tgtEl>
                                          <p:spTgt spid="509"/>
                                        </p:tgtEl>
                                        <p:attrNameLst>
                                          <p:attrName>ppt_x</p:attrName>
                                        </p:attrNameLst>
                                      </p:cBhvr>
                                      <p:tavLst>
                                        <p:tav tm="0">
                                          <p:val>
                                            <p:strVal val="#ppt_x"/>
                                          </p:val>
                                        </p:tav>
                                        <p:tav tm="100000">
                                          <p:val>
                                            <p:strVal val="#ppt_x"/>
                                          </p:val>
                                        </p:tav>
                                      </p:tavLst>
                                    </p:anim>
                                    <p:anim calcmode="lin" valueType="num">
                                      <p:cBhvr>
                                        <p:cTn id="91" dur="500" fill="hold"/>
                                        <p:tgtEl>
                                          <p:spTgt spid="509"/>
                                        </p:tgtEl>
                                        <p:attrNameLst>
                                          <p:attrName>ppt_y</p:attrName>
                                        </p:attrNameLst>
                                      </p:cBhvr>
                                      <p:tavLst>
                                        <p:tav tm="0">
                                          <p:val>
                                            <p:strVal val="#ppt_y+.1"/>
                                          </p:val>
                                        </p:tav>
                                        <p:tav tm="100000">
                                          <p:val>
                                            <p:strVal val="#ppt_y"/>
                                          </p:val>
                                        </p:tav>
                                      </p:tavLst>
                                    </p:anim>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333"/>
                                        </p:tgtEl>
                                        <p:attrNameLst>
                                          <p:attrName>style.visibility</p:attrName>
                                        </p:attrNameLst>
                                      </p:cBhvr>
                                      <p:to>
                                        <p:strVal val="visible"/>
                                      </p:to>
                                    </p:set>
                                    <p:animEffect transition="in" filter="fade">
                                      <p:cBhvr>
                                        <p:cTn id="95" dur="500"/>
                                        <p:tgtEl>
                                          <p:spTgt spid="333"/>
                                        </p:tgtEl>
                                      </p:cBhvr>
                                    </p:animEffect>
                                    <p:anim calcmode="lin" valueType="num">
                                      <p:cBhvr>
                                        <p:cTn id="96" dur="500" fill="hold"/>
                                        <p:tgtEl>
                                          <p:spTgt spid="333"/>
                                        </p:tgtEl>
                                        <p:attrNameLst>
                                          <p:attrName>ppt_x</p:attrName>
                                        </p:attrNameLst>
                                      </p:cBhvr>
                                      <p:tavLst>
                                        <p:tav tm="0">
                                          <p:val>
                                            <p:strVal val="#ppt_x"/>
                                          </p:val>
                                        </p:tav>
                                        <p:tav tm="100000">
                                          <p:val>
                                            <p:strVal val="#ppt_x"/>
                                          </p:val>
                                        </p:tav>
                                      </p:tavLst>
                                    </p:anim>
                                    <p:anim calcmode="lin" valueType="num">
                                      <p:cBhvr>
                                        <p:cTn id="97" dur="500" fill="hold"/>
                                        <p:tgtEl>
                                          <p:spTgt spid="33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534"/>
                                        </p:tgtEl>
                                        <p:attrNameLst>
                                          <p:attrName>style.visibility</p:attrName>
                                        </p:attrNameLst>
                                      </p:cBhvr>
                                      <p:to>
                                        <p:strVal val="visible"/>
                                      </p:to>
                                    </p:set>
                                    <p:animEffect transition="in" filter="fade">
                                      <p:cBhvr>
                                        <p:cTn id="100" dur="500"/>
                                        <p:tgtEl>
                                          <p:spTgt spid="534"/>
                                        </p:tgtEl>
                                      </p:cBhvr>
                                    </p:animEffect>
                                    <p:anim calcmode="lin" valueType="num">
                                      <p:cBhvr>
                                        <p:cTn id="101" dur="500" fill="hold"/>
                                        <p:tgtEl>
                                          <p:spTgt spid="534"/>
                                        </p:tgtEl>
                                        <p:attrNameLst>
                                          <p:attrName>ppt_x</p:attrName>
                                        </p:attrNameLst>
                                      </p:cBhvr>
                                      <p:tavLst>
                                        <p:tav tm="0">
                                          <p:val>
                                            <p:strVal val="#ppt_x"/>
                                          </p:val>
                                        </p:tav>
                                        <p:tav tm="100000">
                                          <p:val>
                                            <p:strVal val="#ppt_x"/>
                                          </p:val>
                                        </p:tav>
                                      </p:tavLst>
                                    </p:anim>
                                    <p:anim calcmode="lin" valueType="num">
                                      <p:cBhvr>
                                        <p:cTn id="102" dur="500" fill="hold"/>
                                        <p:tgtEl>
                                          <p:spTgt spid="534"/>
                                        </p:tgtEl>
                                        <p:attrNameLst>
                                          <p:attrName>ppt_y</p:attrName>
                                        </p:attrNameLst>
                                      </p:cBhvr>
                                      <p:tavLst>
                                        <p:tav tm="0">
                                          <p:val>
                                            <p:strVal val="#ppt_y+.1"/>
                                          </p:val>
                                        </p:tav>
                                        <p:tav tm="100000">
                                          <p:val>
                                            <p:strVal val="#ppt_y"/>
                                          </p:val>
                                        </p:tav>
                                      </p:tavLst>
                                    </p:anim>
                                  </p:childTnLst>
                                </p:cTn>
                              </p:par>
                            </p:childTnLst>
                          </p:cTn>
                        </p:par>
                        <p:par>
                          <p:cTn id="103" fill="hold">
                            <p:stCondLst>
                              <p:cond delay="3000"/>
                            </p:stCondLst>
                            <p:childTnLst>
                              <p:par>
                                <p:cTn id="104" presetID="42" presetClass="entr" presetSubtype="0" fill="hold" nodeType="afterEffect">
                                  <p:stCondLst>
                                    <p:cond delay="0"/>
                                  </p:stCondLst>
                                  <p:childTnLst>
                                    <p:set>
                                      <p:cBhvr>
                                        <p:cTn id="105" dur="1" fill="hold">
                                          <p:stCondLst>
                                            <p:cond delay="0"/>
                                          </p:stCondLst>
                                        </p:cTn>
                                        <p:tgtEl>
                                          <p:spTgt spid="358"/>
                                        </p:tgtEl>
                                        <p:attrNameLst>
                                          <p:attrName>style.visibility</p:attrName>
                                        </p:attrNameLst>
                                      </p:cBhvr>
                                      <p:to>
                                        <p:strVal val="visible"/>
                                      </p:to>
                                    </p:set>
                                    <p:animEffect transition="in" filter="fade">
                                      <p:cBhvr>
                                        <p:cTn id="106" dur="450"/>
                                        <p:tgtEl>
                                          <p:spTgt spid="358"/>
                                        </p:tgtEl>
                                      </p:cBhvr>
                                    </p:animEffect>
                                    <p:anim calcmode="lin" valueType="num">
                                      <p:cBhvr>
                                        <p:cTn id="107" dur="450" fill="hold"/>
                                        <p:tgtEl>
                                          <p:spTgt spid="358"/>
                                        </p:tgtEl>
                                        <p:attrNameLst>
                                          <p:attrName>ppt_x</p:attrName>
                                        </p:attrNameLst>
                                      </p:cBhvr>
                                      <p:tavLst>
                                        <p:tav tm="0">
                                          <p:val>
                                            <p:strVal val="#ppt_x"/>
                                          </p:val>
                                        </p:tav>
                                        <p:tav tm="100000">
                                          <p:val>
                                            <p:strVal val="#ppt_x"/>
                                          </p:val>
                                        </p:tav>
                                      </p:tavLst>
                                    </p:anim>
                                    <p:anim calcmode="lin" valueType="num">
                                      <p:cBhvr>
                                        <p:cTn id="108" dur="450" fill="hold"/>
                                        <p:tgtEl>
                                          <p:spTgt spid="358"/>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59"/>
                                        </p:tgtEl>
                                        <p:attrNameLst>
                                          <p:attrName>style.visibility</p:attrName>
                                        </p:attrNameLst>
                                      </p:cBhvr>
                                      <p:to>
                                        <p:strVal val="visible"/>
                                      </p:to>
                                    </p:set>
                                    <p:animEffect transition="in" filter="fade">
                                      <p:cBhvr>
                                        <p:cTn id="111" dur="450"/>
                                        <p:tgtEl>
                                          <p:spTgt spid="559"/>
                                        </p:tgtEl>
                                      </p:cBhvr>
                                    </p:animEffect>
                                    <p:anim calcmode="lin" valueType="num">
                                      <p:cBhvr>
                                        <p:cTn id="112" dur="450" fill="hold"/>
                                        <p:tgtEl>
                                          <p:spTgt spid="559"/>
                                        </p:tgtEl>
                                        <p:attrNameLst>
                                          <p:attrName>ppt_x</p:attrName>
                                        </p:attrNameLst>
                                      </p:cBhvr>
                                      <p:tavLst>
                                        <p:tav tm="0">
                                          <p:val>
                                            <p:strVal val="#ppt_x"/>
                                          </p:val>
                                        </p:tav>
                                        <p:tav tm="100000">
                                          <p:val>
                                            <p:strVal val="#ppt_x"/>
                                          </p:val>
                                        </p:tav>
                                      </p:tavLst>
                                    </p:anim>
                                    <p:anim calcmode="lin" valueType="num">
                                      <p:cBhvr>
                                        <p:cTn id="113" dur="450" fill="hold"/>
                                        <p:tgtEl>
                                          <p:spTgt spid="559"/>
                                        </p:tgtEl>
                                        <p:attrNameLst>
                                          <p:attrName>ppt_y</p:attrName>
                                        </p:attrNameLst>
                                      </p:cBhvr>
                                      <p:tavLst>
                                        <p:tav tm="0">
                                          <p:val>
                                            <p:strVal val="#ppt_y+.1"/>
                                          </p:val>
                                        </p:tav>
                                        <p:tav tm="100000">
                                          <p:val>
                                            <p:strVal val="#ppt_y"/>
                                          </p:val>
                                        </p:tav>
                                      </p:tavLst>
                                    </p:anim>
                                  </p:childTnLst>
                                </p:cTn>
                              </p:par>
                            </p:childTnLst>
                          </p:cTn>
                        </p:par>
                        <p:par>
                          <p:cTn id="114" fill="hold">
                            <p:stCondLst>
                              <p:cond delay="3450"/>
                            </p:stCondLst>
                            <p:childTnLst>
                              <p:par>
                                <p:cTn id="115" presetID="42" presetClass="entr" presetSubtype="0" fill="hold" nodeType="afterEffect">
                                  <p:stCondLst>
                                    <p:cond delay="0"/>
                                  </p:stCondLst>
                                  <p:childTnLst>
                                    <p:set>
                                      <p:cBhvr>
                                        <p:cTn id="116" dur="1" fill="hold">
                                          <p:stCondLst>
                                            <p:cond delay="0"/>
                                          </p:stCondLst>
                                        </p:cTn>
                                        <p:tgtEl>
                                          <p:spTgt spid="383"/>
                                        </p:tgtEl>
                                        <p:attrNameLst>
                                          <p:attrName>style.visibility</p:attrName>
                                        </p:attrNameLst>
                                      </p:cBhvr>
                                      <p:to>
                                        <p:strVal val="visible"/>
                                      </p:to>
                                    </p:set>
                                    <p:animEffect transition="in" filter="fade">
                                      <p:cBhvr>
                                        <p:cTn id="117" dur="400"/>
                                        <p:tgtEl>
                                          <p:spTgt spid="383"/>
                                        </p:tgtEl>
                                      </p:cBhvr>
                                    </p:animEffect>
                                    <p:anim calcmode="lin" valueType="num">
                                      <p:cBhvr>
                                        <p:cTn id="118" dur="400" fill="hold"/>
                                        <p:tgtEl>
                                          <p:spTgt spid="383"/>
                                        </p:tgtEl>
                                        <p:attrNameLst>
                                          <p:attrName>ppt_x</p:attrName>
                                        </p:attrNameLst>
                                      </p:cBhvr>
                                      <p:tavLst>
                                        <p:tav tm="0">
                                          <p:val>
                                            <p:strVal val="#ppt_x"/>
                                          </p:val>
                                        </p:tav>
                                        <p:tav tm="100000">
                                          <p:val>
                                            <p:strVal val="#ppt_x"/>
                                          </p:val>
                                        </p:tav>
                                      </p:tavLst>
                                    </p:anim>
                                    <p:anim calcmode="lin" valueType="num">
                                      <p:cBhvr>
                                        <p:cTn id="119" dur="400" fill="hold"/>
                                        <p:tgtEl>
                                          <p:spTgt spid="383"/>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584"/>
                                        </p:tgtEl>
                                        <p:attrNameLst>
                                          <p:attrName>style.visibility</p:attrName>
                                        </p:attrNameLst>
                                      </p:cBhvr>
                                      <p:to>
                                        <p:strVal val="visible"/>
                                      </p:to>
                                    </p:set>
                                    <p:animEffect transition="in" filter="fade">
                                      <p:cBhvr>
                                        <p:cTn id="122" dur="400"/>
                                        <p:tgtEl>
                                          <p:spTgt spid="584"/>
                                        </p:tgtEl>
                                      </p:cBhvr>
                                    </p:animEffect>
                                    <p:anim calcmode="lin" valueType="num">
                                      <p:cBhvr>
                                        <p:cTn id="123" dur="400" fill="hold"/>
                                        <p:tgtEl>
                                          <p:spTgt spid="584"/>
                                        </p:tgtEl>
                                        <p:attrNameLst>
                                          <p:attrName>ppt_x</p:attrName>
                                        </p:attrNameLst>
                                      </p:cBhvr>
                                      <p:tavLst>
                                        <p:tav tm="0">
                                          <p:val>
                                            <p:strVal val="#ppt_x"/>
                                          </p:val>
                                        </p:tav>
                                        <p:tav tm="100000">
                                          <p:val>
                                            <p:strVal val="#ppt_x"/>
                                          </p:val>
                                        </p:tav>
                                      </p:tavLst>
                                    </p:anim>
                                    <p:anim calcmode="lin" valueType="num">
                                      <p:cBhvr>
                                        <p:cTn id="124" dur="400" fill="hold"/>
                                        <p:tgtEl>
                                          <p:spTgt spid="584"/>
                                        </p:tgtEl>
                                        <p:attrNameLst>
                                          <p:attrName>ppt_y</p:attrName>
                                        </p:attrNameLst>
                                      </p:cBhvr>
                                      <p:tavLst>
                                        <p:tav tm="0">
                                          <p:val>
                                            <p:strVal val="#ppt_y+.1"/>
                                          </p:val>
                                        </p:tav>
                                        <p:tav tm="100000">
                                          <p:val>
                                            <p:strVal val="#ppt_y"/>
                                          </p:val>
                                        </p:tav>
                                      </p:tavLst>
                                    </p:anim>
                                  </p:childTnLst>
                                </p:cTn>
                              </p:par>
                            </p:childTnLst>
                          </p:cTn>
                        </p:par>
                        <p:par>
                          <p:cTn id="125" fill="hold">
                            <p:stCondLst>
                              <p:cond delay="3850"/>
                            </p:stCondLst>
                            <p:childTnLst>
                              <p:par>
                                <p:cTn id="126" presetID="42" presetClass="entr" presetSubtype="0" fill="hold" nodeType="afterEffect">
                                  <p:stCondLst>
                                    <p:cond delay="0"/>
                                  </p:stCondLst>
                                  <p:childTnLst>
                                    <p:set>
                                      <p:cBhvr>
                                        <p:cTn id="127" dur="1" fill="hold">
                                          <p:stCondLst>
                                            <p:cond delay="0"/>
                                          </p:stCondLst>
                                        </p:cTn>
                                        <p:tgtEl>
                                          <p:spTgt spid="609"/>
                                        </p:tgtEl>
                                        <p:attrNameLst>
                                          <p:attrName>style.visibility</p:attrName>
                                        </p:attrNameLst>
                                      </p:cBhvr>
                                      <p:to>
                                        <p:strVal val="visible"/>
                                      </p:to>
                                    </p:set>
                                    <p:animEffect transition="in" filter="fade">
                                      <p:cBhvr>
                                        <p:cTn id="128" dur="300"/>
                                        <p:tgtEl>
                                          <p:spTgt spid="609"/>
                                        </p:tgtEl>
                                      </p:cBhvr>
                                    </p:animEffect>
                                    <p:anim calcmode="lin" valueType="num">
                                      <p:cBhvr>
                                        <p:cTn id="129" dur="300" fill="hold"/>
                                        <p:tgtEl>
                                          <p:spTgt spid="609"/>
                                        </p:tgtEl>
                                        <p:attrNameLst>
                                          <p:attrName>ppt_x</p:attrName>
                                        </p:attrNameLst>
                                      </p:cBhvr>
                                      <p:tavLst>
                                        <p:tav tm="0">
                                          <p:val>
                                            <p:strVal val="#ppt_x"/>
                                          </p:val>
                                        </p:tav>
                                        <p:tav tm="100000">
                                          <p:val>
                                            <p:strVal val="#ppt_x"/>
                                          </p:val>
                                        </p:tav>
                                      </p:tavLst>
                                    </p:anim>
                                    <p:anim calcmode="lin" valueType="num">
                                      <p:cBhvr>
                                        <p:cTn id="130" dur="300" fill="hold"/>
                                        <p:tgtEl>
                                          <p:spTgt spid="609"/>
                                        </p:tgtEl>
                                        <p:attrNameLst>
                                          <p:attrName>ppt_y</p:attrName>
                                        </p:attrNameLst>
                                      </p:cBhvr>
                                      <p:tavLst>
                                        <p:tav tm="0">
                                          <p:val>
                                            <p:strVal val="#ppt_y+.1"/>
                                          </p:val>
                                        </p:tav>
                                        <p:tav tm="100000">
                                          <p:val>
                                            <p:strVal val="#ppt_y"/>
                                          </p:val>
                                        </p:tav>
                                      </p:tavLst>
                                    </p:anim>
                                  </p:childTnLst>
                                </p:cTn>
                              </p:par>
                            </p:childTnLst>
                          </p:cTn>
                        </p:par>
                        <p:par>
                          <p:cTn id="131" fill="hold">
                            <p:stCondLst>
                              <p:cond delay="4150"/>
                            </p:stCondLst>
                            <p:childTnLst>
                              <p:par>
                                <p:cTn id="132" presetID="42" presetClass="entr" presetSubtype="0" fill="hold" nodeType="afterEffect">
                                  <p:stCondLst>
                                    <p:cond delay="0"/>
                                  </p:stCondLst>
                                  <p:childTnLst>
                                    <p:set>
                                      <p:cBhvr>
                                        <p:cTn id="133" dur="1" fill="hold">
                                          <p:stCondLst>
                                            <p:cond delay="0"/>
                                          </p:stCondLst>
                                        </p:cTn>
                                        <p:tgtEl>
                                          <p:spTgt spid="634"/>
                                        </p:tgtEl>
                                        <p:attrNameLst>
                                          <p:attrName>style.visibility</p:attrName>
                                        </p:attrNameLst>
                                      </p:cBhvr>
                                      <p:to>
                                        <p:strVal val="visible"/>
                                      </p:to>
                                    </p:set>
                                    <p:animEffect transition="in" filter="fade">
                                      <p:cBhvr>
                                        <p:cTn id="134" dur="250"/>
                                        <p:tgtEl>
                                          <p:spTgt spid="634"/>
                                        </p:tgtEl>
                                      </p:cBhvr>
                                    </p:animEffect>
                                    <p:anim calcmode="lin" valueType="num">
                                      <p:cBhvr>
                                        <p:cTn id="135" dur="250" fill="hold"/>
                                        <p:tgtEl>
                                          <p:spTgt spid="634"/>
                                        </p:tgtEl>
                                        <p:attrNameLst>
                                          <p:attrName>ppt_x</p:attrName>
                                        </p:attrNameLst>
                                      </p:cBhvr>
                                      <p:tavLst>
                                        <p:tav tm="0">
                                          <p:val>
                                            <p:strVal val="#ppt_x"/>
                                          </p:val>
                                        </p:tav>
                                        <p:tav tm="100000">
                                          <p:val>
                                            <p:strVal val="#ppt_x"/>
                                          </p:val>
                                        </p:tav>
                                      </p:tavLst>
                                    </p:anim>
                                    <p:anim calcmode="lin" valueType="num">
                                      <p:cBhvr>
                                        <p:cTn id="136" dur="250" fill="hold"/>
                                        <p:tgtEl>
                                          <p:spTgt spid="634"/>
                                        </p:tgtEl>
                                        <p:attrNameLst>
                                          <p:attrName>ppt_y</p:attrName>
                                        </p:attrNameLst>
                                      </p:cBhvr>
                                      <p:tavLst>
                                        <p:tav tm="0">
                                          <p:val>
                                            <p:strVal val="#ppt_y+.1"/>
                                          </p:val>
                                        </p:tav>
                                        <p:tav tm="100000">
                                          <p:val>
                                            <p:strVal val="#ppt_y"/>
                                          </p:val>
                                        </p:tav>
                                      </p:tavLst>
                                    </p:anim>
                                  </p:childTnLst>
                                </p:cTn>
                              </p:par>
                            </p:childTnLst>
                          </p:cTn>
                        </p:par>
                        <p:par>
                          <p:cTn id="137" fill="hold">
                            <p:stCondLst>
                              <p:cond delay="4400"/>
                            </p:stCondLst>
                            <p:childTnLst>
                              <p:par>
                                <p:cTn id="138" presetID="42" presetClass="entr" presetSubtype="0" fill="hold" nodeType="afterEffect">
                                  <p:stCondLst>
                                    <p:cond delay="0"/>
                                  </p:stCondLst>
                                  <p:childTnLst>
                                    <p:set>
                                      <p:cBhvr>
                                        <p:cTn id="139" dur="1" fill="hold">
                                          <p:stCondLst>
                                            <p:cond delay="0"/>
                                          </p:stCondLst>
                                        </p:cTn>
                                        <p:tgtEl>
                                          <p:spTgt spid="659"/>
                                        </p:tgtEl>
                                        <p:attrNameLst>
                                          <p:attrName>style.visibility</p:attrName>
                                        </p:attrNameLst>
                                      </p:cBhvr>
                                      <p:to>
                                        <p:strVal val="visible"/>
                                      </p:to>
                                    </p:set>
                                    <p:animEffect transition="in" filter="fade">
                                      <p:cBhvr>
                                        <p:cTn id="140" dur="250"/>
                                        <p:tgtEl>
                                          <p:spTgt spid="659"/>
                                        </p:tgtEl>
                                      </p:cBhvr>
                                    </p:animEffect>
                                    <p:anim calcmode="lin" valueType="num">
                                      <p:cBhvr>
                                        <p:cTn id="141" dur="250" fill="hold"/>
                                        <p:tgtEl>
                                          <p:spTgt spid="659"/>
                                        </p:tgtEl>
                                        <p:attrNameLst>
                                          <p:attrName>ppt_x</p:attrName>
                                        </p:attrNameLst>
                                      </p:cBhvr>
                                      <p:tavLst>
                                        <p:tav tm="0">
                                          <p:val>
                                            <p:strVal val="#ppt_x"/>
                                          </p:val>
                                        </p:tav>
                                        <p:tav tm="100000">
                                          <p:val>
                                            <p:strVal val="#ppt_x"/>
                                          </p:val>
                                        </p:tav>
                                      </p:tavLst>
                                    </p:anim>
                                    <p:anim calcmode="lin" valueType="num">
                                      <p:cBhvr>
                                        <p:cTn id="142" dur="250" fill="hold"/>
                                        <p:tgtEl>
                                          <p:spTgt spid="659"/>
                                        </p:tgtEl>
                                        <p:attrNameLst>
                                          <p:attrName>ppt_y</p:attrName>
                                        </p:attrNameLst>
                                      </p:cBhvr>
                                      <p:tavLst>
                                        <p:tav tm="0">
                                          <p:val>
                                            <p:strVal val="#ppt_y+.1"/>
                                          </p:val>
                                        </p:tav>
                                        <p:tav tm="100000">
                                          <p:val>
                                            <p:strVal val="#ppt_y"/>
                                          </p:val>
                                        </p:tav>
                                      </p:tavLst>
                                    </p:anim>
                                  </p:childTnLst>
                                </p:cTn>
                              </p:par>
                            </p:childTnLst>
                          </p:cTn>
                        </p:par>
                        <p:par>
                          <p:cTn id="143" fill="hold">
                            <p:stCondLst>
                              <p:cond delay="4650"/>
                            </p:stCondLst>
                            <p:childTnLst>
                              <p:par>
                                <p:cTn id="144" presetID="42" presetClass="entr" presetSubtype="0" fill="hold" nodeType="afterEffect">
                                  <p:stCondLst>
                                    <p:cond delay="0"/>
                                  </p:stCondLst>
                                  <p:childTnLst>
                                    <p:set>
                                      <p:cBhvr>
                                        <p:cTn id="145" dur="1" fill="hold">
                                          <p:stCondLst>
                                            <p:cond delay="0"/>
                                          </p:stCondLst>
                                        </p:cTn>
                                        <p:tgtEl>
                                          <p:spTgt spid="684"/>
                                        </p:tgtEl>
                                        <p:attrNameLst>
                                          <p:attrName>style.visibility</p:attrName>
                                        </p:attrNameLst>
                                      </p:cBhvr>
                                      <p:to>
                                        <p:strVal val="visible"/>
                                      </p:to>
                                    </p:set>
                                    <p:animEffect transition="in" filter="fade">
                                      <p:cBhvr>
                                        <p:cTn id="146" dur="250"/>
                                        <p:tgtEl>
                                          <p:spTgt spid="684"/>
                                        </p:tgtEl>
                                      </p:cBhvr>
                                    </p:animEffect>
                                    <p:anim calcmode="lin" valueType="num">
                                      <p:cBhvr>
                                        <p:cTn id="147" dur="250" fill="hold"/>
                                        <p:tgtEl>
                                          <p:spTgt spid="684"/>
                                        </p:tgtEl>
                                        <p:attrNameLst>
                                          <p:attrName>ppt_x</p:attrName>
                                        </p:attrNameLst>
                                      </p:cBhvr>
                                      <p:tavLst>
                                        <p:tav tm="0">
                                          <p:val>
                                            <p:strVal val="#ppt_x"/>
                                          </p:val>
                                        </p:tav>
                                        <p:tav tm="100000">
                                          <p:val>
                                            <p:strVal val="#ppt_x"/>
                                          </p:val>
                                        </p:tav>
                                      </p:tavLst>
                                    </p:anim>
                                    <p:anim calcmode="lin" valueType="num">
                                      <p:cBhvr>
                                        <p:cTn id="148" dur="250" fill="hold"/>
                                        <p:tgtEl>
                                          <p:spTgt spid="684"/>
                                        </p:tgtEl>
                                        <p:attrNameLst>
                                          <p:attrName>ppt_y</p:attrName>
                                        </p:attrNameLst>
                                      </p:cBhvr>
                                      <p:tavLst>
                                        <p:tav tm="0">
                                          <p:val>
                                            <p:strVal val="#ppt_y+.1"/>
                                          </p:val>
                                        </p:tav>
                                        <p:tav tm="100000">
                                          <p:val>
                                            <p:strVal val="#ppt_y"/>
                                          </p:val>
                                        </p:tav>
                                      </p:tavLst>
                                    </p:anim>
                                  </p:childTnLst>
                                </p:cTn>
                              </p:par>
                            </p:childTnLst>
                          </p:cTn>
                        </p:par>
                        <p:par>
                          <p:cTn id="149" fill="hold">
                            <p:stCondLst>
                              <p:cond delay="4900"/>
                            </p:stCondLst>
                            <p:childTnLst>
                              <p:par>
                                <p:cTn id="150" presetID="42" presetClass="entr" presetSubtype="0" fill="hold" nodeType="afterEffect">
                                  <p:stCondLst>
                                    <p:cond delay="0"/>
                                  </p:stCondLst>
                                  <p:childTnLst>
                                    <p:set>
                                      <p:cBhvr>
                                        <p:cTn id="151" dur="1" fill="hold">
                                          <p:stCondLst>
                                            <p:cond delay="0"/>
                                          </p:stCondLst>
                                        </p:cTn>
                                        <p:tgtEl>
                                          <p:spTgt spid="709"/>
                                        </p:tgtEl>
                                        <p:attrNameLst>
                                          <p:attrName>style.visibility</p:attrName>
                                        </p:attrNameLst>
                                      </p:cBhvr>
                                      <p:to>
                                        <p:strVal val="visible"/>
                                      </p:to>
                                    </p:set>
                                    <p:animEffect transition="in" filter="fade">
                                      <p:cBhvr>
                                        <p:cTn id="152" dur="250"/>
                                        <p:tgtEl>
                                          <p:spTgt spid="709"/>
                                        </p:tgtEl>
                                      </p:cBhvr>
                                    </p:animEffect>
                                    <p:anim calcmode="lin" valueType="num">
                                      <p:cBhvr>
                                        <p:cTn id="153" dur="250" fill="hold"/>
                                        <p:tgtEl>
                                          <p:spTgt spid="709"/>
                                        </p:tgtEl>
                                        <p:attrNameLst>
                                          <p:attrName>ppt_x</p:attrName>
                                        </p:attrNameLst>
                                      </p:cBhvr>
                                      <p:tavLst>
                                        <p:tav tm="0">
                                          <p:val>
                                            <p:strVal val="#ppt_x"/>
                                          </p:val>
                                        </p:tav>
                                        <p:tav tm="100000">
                                          <p:val>
                                            <p:strVal val="#ppt_x"/>
                                          </p:val>
                                        </p:tav>
                                      </p:tavLst>
                                    </p:anim>
                                    <p:anim calcmode="lin" valueType="num">
                                      <p:cBhvr>
                                        <p:cTn id="154" dur="250" fill="hold"/>
                                        <p:tgtEl>
                                          <p:spTgt spid="709"/>
                                        </p:tgtEl>
                                        <p:attrNameLst>
                                          <p:attrName>ppt_y</p:attrName>
                                        </p:attrNameLst>
                                      </p:cBhvr>
                                      <p:tavLst>
                                        <p:tav tm="0">
                                          <p:val>
                                            <p:strVal val="#ppt_y+.1"/>
                                          </p:val>
                                        </p:tav>
                                        <p:tav tm="100000">
                                          <p:val>
                                            <p:strVal val="#ppt_y"/>
                                          </p:val>
                                        </p:tav>
                                      </p:tavLst>
                                    </p:anim>
                                  </p:childTnLst>
                                </p:cTn>
                              </p:par>
                            </p:childTnLst>
                          </p:cTn>
                        </p:par>
                        <p:par>
                          <p:cTn id="155" fill="hold">
                            <p:stCondLst>
                              <p:cond delay="5150"/>
                            </p:stCondLst>
                            <p:childTnLst>
                              <p:par>
                                <p:cTn id="156" presetID="42" presetClass="entr" presetSubtype="0" fill="hold" nodeType="afterEffect">
                                  <p:stCondLst>
                                    <p:cond delay="0"/>
                                  </p:stCondLst>
                                  <p:childTnLst>
                                    <p:set>
                                      <p:cBhvr>
                                        <p:cTn id="157" dur="1" fill="hold">
                                          <p:stCondLst>
                                            <p:cond delay="0"/>
                                          </p:stCondLst>
                                        </p:cTn>
                                        <p:tgtEl>
                                          <p:spTgt spid="734"/>
                                        </p:tgtEl>
                                        <p:attrNameLst>
                                          <p:attrName>style.visibility</p:attrName>
                                        </p:attrNameLst>
                                      </p:cBhvr>
                                      <p:to>
                                        <p:strVal val="visible"/>
                                      </p:to>
                                    </p:set>
                                    <p:animEffect transition="in" filter="fade">
                                      <p:cBhvr>
                                        <p:cTn id="158" dur="200"/>
                                        <p:tgtEl>
                                          <p:spTgt spid="734"/>
                                        </p:tgtEl>
                                      </p:cBhvr>
                                    </p:animEffect>
                                    <p:anim calcmode="lin" valueType="num">
                                      <p:cBhvr>
                                        <p:cTn id="159" dur="200" fill="hold"/>
                                        <p:tgtEl>
                                          <p:spTgt spid="734"/>
                                        </p:tgtEl>
                                        <p:attrNameLst>
                                          <p:attrName>ppt_x</p:attrName>
                                        </p:attrNameLst>
                                      </p:cBhvr>
                                      <p:tavLst>
                                        <p:tav tm="0">
                                          <p:val>
                                            <p:strVal val="#ppt_x"/>
                                          </p:val>
                                        </p:tav>
                                        <p:tav tm="100000">
                                          <p:val>
                                            <p:strVal val="#ppt_x"/>
                                          </p:val>
                                        </p:tav>
                                      </p:tavLst>
                                    </p:anim>
                                    <p:anim calcmode="lin" valueType="num">
                                      <p:cBhvr>
                                        <p:cTn id="160" dur="200" fill="hold"/>
                                        <p:tgtEl>
                                          <p:spTgt spid="734"/>
                                        </p:tgtEl>
                                        <p:attrNameLst>
                                          <p:attrName>ppt_y</p:attrName>
                                        </p:attrNameLst>
                                      </p:cBhvr>
                                      <p:tavLst>
                                        <p:tav tm="0">
                                          <p:val>
                                            <p:strVal val="#ppt_y+.1"/>
                                          </p:val>
                                        </p:tav>
                                        <p:tav tm="100000">
                                          <p:val>
                                            <p:strVal val="#ppt_y"/>
                                          </p:val>
                                        </p:tav>
                                      </p:tavLst>
                                    </p:anim>
                                  </p:childTnLst>
                                </p:cTn>
                              </p:par>
                            </p:childTnLst>
                          </p:cTn>
                        </p:par>
                        <p:par>
                          <p:cTn id="161" fill="hold">
                            <p:stCondLst>
                              <p:cond delay="5350"/>
                            </p:stCondLst>
                            <p:childTnLst>
                              <p:par>
                                <p:cTn id="162" presetID="42" presetClass="entr" presetSubtype="0" fill="hold" nodeType="afterEffect">
                                  <p:stCondLst>
                                    <p:cond delay="0"/>
                                  </p:stCondLst>
                                  <p:childTnLst>
                                    <p:set>
                                      <p:cBhvr>
                                        <p:cTn id="163" dur="1" fill="hold">
                                          <p:stCondLst>
                                            <p:cond delay="0"/>
                                          </p:stCondLst>
                                        </p:cTn>
                                        <p:tgtEl>
                                          <p:spTgt spid="762"/>
                                        </p:tgtEl>
                                        <p:attrNameLst>
                                          <p:attrName>style.visibility</p:attrName>
                                        </p:attrNameLst>
                                      </p:cBhvr>
                                      <p:to>
                                        <p:strVal val="visible"/>
                                      </p:to>
                                    </p:set>
                                    <p:animEffect transition="in" filter="fade">
                                      <p:cBhvr>
                                        <p:cTn id="164" dur="150"/>
                                        <p:tgtEl>
                                          <p:spTgt spid="762"/>
                                        </p:tgtEl>
                                      </p:cBhvr>
                                    </p:animEffect>
                                    <p:anim calcmode="lin" valueType="num">
                                      <p:cBhvr>
                                        <p:cTn id="165" dur="150" fill="hold"/>
                                        <p:tgtEl>
                                          <p:spTgt spid="762"/>
                                        </p:tgtEl>
                                        <p:attrNameLst>
                                          <p:attrName>ppt_x</p:attrName>
                                        </p:attrNameLst>
                                      </p:cBhvr>
                                      <p:tavLst>
                                        <p:tav tm="0">
                                          <p:val>
                                            <p:strVal val="#ppt_x"/>
                                          </p:val>
                                        </p:tav>
                                        <p:tav tm="100000">
                                          <p:val>
                                            <p:strVal val="#ppt_x"/>
                                          </p:val>
                                        </p:tav>
                                      </p:tavLst>
                                    </p:anim>
                                    <p:anim calcmode="lin" valueType="num">
                                      <p:cBhvr>
                                        <p:cTn id="166"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719053" y="2304123"/>
            <a:ext cx="8321040" cy="1645920"/>
          </a:xfrm>
          <a:prstGeom prst="rect">
            <a:avLst/>
          </a:prstGeom>
          <a:solidFill>
            <a:schemeClr val="bg1">
              <a:lumMod val="85000"/>
            </a:schemeClr>
          </a:solid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455740" y="5671503"/>
            <a:ext cx="8069064" cy="917575"/>
          </a:xfrm>
        </p:spPr>
        <p:txBody>
          <a:bodyPr/>
          <a:lstStyle/>
          <a:p>
            <a:r>
              <a:rPr lang="en-US" dirty="0" smtClean="0"/>
              <a:t>Elastic Database Jobs</a:t>
            </a:r>
            <a:endParaRPr lang="en-US" dirty="0"/>
          </a:p>
        </p:txBody>
      </p:sp>
      <p:sp>
        <p:nvSpPr>
          <p:cNvPr id="23" name="Rectangle 22"/>
          <p:cNvSpPr/>
          <p:nvPr/>
        </p:nvSpPr>
        <p:spPr bwMode="auto">
          <a:xfrm>
            <a:off x="1520494" y="1871843"/>
            <a:ext cx="4504319" cy="1177911"/>
          </a:xfrm>
          <a:prstGeom prst="rect">
            <a:avLst/>
          </a:prstGeom>
          <a:noFill/>
          <a:ln w="25400">
            <a:solidFill>
              <a:schemeClr val="tx2"/>
            </a:solid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3903487" y="2125011"/>
            <a:ext cx="932688" cy="834845"/>
            <a:chOff x="3639872" y="2649918"/>
            <a:chExt cx="932688" cy="834845"/>
          </a:xfrm>
        </p:grpSpPr>
        <p:pic>
          <p:nvPicPr>
            <p:cNvPr id="18" name="Picture 17"/>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9" name="TextBox 18"/>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20" name="Group 19"/>
          <p:cNvGrpSpPr/>
          <p:nvPr/>
        </p:nvGrpSpPr>
        <p:grpSpPr>
          <a:xfrm>
            <a:off x="4657276" y="2559041"/>
            <a:ext cx="932688" cy="834845"/>
            <a:chOff x="3639872" y="2649918"/>
            <a:chExt cx="932688" cy="834845"/>
          </a:xfrm>
        </p:grpSpPr>
        <p:pic>
          <p:nvPicPr>
            <p:cNvPr id="21" name="Picture 2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22" name="TextBox 21"/>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6" name="Group 5"/>
          <p:cNvGrpSpPr/>
          <p:nvPr/>
        </p:nvGrpSpPr>
        <p:grpSpPr>
          <a:xfrm>
            <a:off x="3149698" y="1707589"/>
            <a:ext cx="932688" cy="834845"/>
            <a:chOff x="3639872" y="2649918"/>
            <a:chExt cx="932688" cy="834845"/>
          </a:xfrm>
        </p:grpSpPr>
        <p:pic>
          <p:nvPicPr>
            <p:cNvPr id="11" name="Picture 10"/>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5" name="TextBox 4"/>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grpSp>
        <p:nvGrpSpPr>
          <p:cNvPr id="14" name="Group 13"/>
          <p:cNvGrpSpPr/>
          <p:nvPr/>
        </p:nvGrpSpPr>
        <p:grpSpPr>
          <a:xfrm>
            <a:off x="2430551" y="1236598"/>
            <a:ext cx="932688" cy="834845"/>
            <a:chOff x="3639872" y="2649918"/>
            <a:chExt cx="932688" cy="834845"/>
          </a:xfrm>
        </p:grpSpPr>
        <p:pic>
          <p:nvPicPr>
            <p:cNvPr id="15" name="Picture 14"/>
            <p:cNvPicPr>
              <a:picLocks noChangeAspect="1"/>
            </p:cNvPicPr>
            <p:nvPr/>
          </p:nvPicPr>
          <p:blipFill>
            <a:blip r:embed="rId3"/>
            <a:stretch>
              <a:fillRect/>
            </a:stretch>
          </p:blipFill>
          <p:spPr>
            <a:xfrm>
              <a:off x="3717120" y="2649918"/>
              <a:ext cx="599293" cy="834845"/>
            </a:xfrm>
            <a:prstGeom prst="rect">
              <a:avLst/>
            </a:prstGeom>
            <a:effectLst>
              <a:outerShdw blurRad="254000" sx="102000" sy="102000" algn="ctr" rotWithShape="0">
                <a:prstClr val="black">
                  <a:alpha val="40000"/>
                </a:prstClr>
              </a:outerShdw>
            </a:effectLst>
          </p:spPr>
        </p:pic>
        <p:sp>
          <p:nvSpPr>
            <p:cNvPr id="16" name="TextBox 15"/>
            <p:cNvSpPr txBox="1"/>
            <p:nvPr/>
          </p:nvSpPr>
          <p:spPr>
            <a:xfrm>
              <a:off x="3639872" y="2926231"/>
              <a:ext cx="932688" cy="517065"/>
            </a:xfrm>
            <a:prstGeom prst="rect">
              <a:avLst/>
            </a:prstGeom>
            <a:noFill/>
            <a:scene3d>
              <a:camera prst="orthographicFront">
                <a:rot lat="899993" lon="0" rev="0"/>
              </a:camera>
              <a:lightRig rig="threePt" dir="t"/>
            </a:scene3d>
          </p:spPr>
          <p:txBody>
            <a:bodyPr wrap="square" lIns="182880" tIns="146304" rIns="182880" bIns="146304" rtlCol="0">
              <a:spAutoFit/>
            </a:bodyPr>
            <a:lstStyle/>
            <a:p>
              <a:pPr>
                <a:lnSpc>
                  <a:spcPct val="90000"/>
                </a:lnSpc>
                <a:spcAft>
                  <a:spcPts val="600"/>
                </a:spcAft>
              </a:pPr>
              <a:r>
                <a:rPr lang="en-US" sz="1600" b="1" dirty="0" smtClean="0">
                  <a:solidFill>
                    <a:srgbClr val="FFFFFF"/>
                  </a:solidFill>
                </a:rPr>
                <a:t>SQL</a:t>
              </a:r>
            </a:p>
          </p:txBody>
        </p:sp>
      </p:grpSp>
      <p:sp>
        <p:nvSpPr>
          <p:cNvPr id="12" name="TextBox 11"/>
          <p:cNvSpPr txBox="1"/>
          <p:nvPr/>
        </p:nvSpPr>
        <p:spPr>
          <a:xfrm>
            <a:off x="4876205" y="3736952"/>
            <a:ext cx="3467552"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POOL</a:t>
            </a:r>
          </a:p>
        </p:txBody>
      </p:sp>
      <p:sp>
        <p:nvSpPr>
          <p:cNvPr id="25" name="Rectangle 24"/>
          <p:cNvSpPr/>
          <p:nvPr/>
        </p:nvSpPr>
        <p:spPr bwMode="auto">
          <a:xfrm>
            <a:off x="2349369" y="1670251"/>
            <a:ext cx="10281806" cy="1645920"/>
          </a:xfrm>
          <a:prstGeom prst="rect">
            <a:avLst/>
          </a:prstGeom>
          <a:pattFill prst="pct10">
            <a:fgClr>
              <a:schemeClr val="tx2"/>
            </a:fgClr>
            <a:bgClr>
              <a:schemeClr val="bg1"/>
            </a:bgClr>
          </a:pattFill>
          <a:ln>
            <a:noFill/>
            <a:headEnd type="none" w="med" len="med"/>
            <a:tailEnd type="none" w="med" len="med"/>
          </a:ln>
          <a:effectLst/>
          <a:scene3d>
            <a:camera prst="isometricBottomDown"/>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4509278" y="1211263"/>
            <a:ext cx="3408241" cy="5724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000" b="1" dirty="0" smtClean="0">
                <a:solidFill>
                  <a:srgbClr val="0072C6"/>
                </a:solidFill>
              </a:rPr>
              <a:t>ELASTIC DATABASE JOBS</a:t>
            </a:r>
          </a:p>
        </p:txBody>
      </p:sp>
      <p:grpSp>
        <p:nvGrpSpPr>
          <p:cNvPr id="24" name="Group 23"/>
          <p:cNvGrpSpPr>
            <a:grpSpLocks noChangeAspect="1"/>
          </p:cNvGrpSpPr>
          <p:nvPr/>
        </p:nvGrpSpPr>
        <p:grpSpPr>
          <a:xfrm>
            <a:off x="7917519" y="1570176"/>
            <a:ext cx="3003523" cy="3144170"/>
            <a:chOff x="6248236" y="2935029"/>
            <a:chExt cx="1760850" cy="1844317"/>
          </a:xfrm>
          <a:effectLst>
            <a:glow rad="63500">
              <a:schemeClr val="tx1">
                <a:lumMod val="60000"/>
                <a:lumOff val="40000"/>
                <a:alpha val="40000"/>
              </a:schemeClr>
            </a:glow>
          </a:effectLst>
        </p:grpSpPr>
        <p:pic>
          <p:nvPicPr>
            <p:cNvPr id="31" name="Picture 30"/>
            <p:cNvPicPr>
              <a:picLocks noChangeAspect="1"/>
            </p:cNvPicPr>
            <p:nvPr/>
          </p:nvPicPr>
          <p:blipFill>
            <a:blip r:embed="rId4"/>
            <a:stretch>
              <a:fillRect/>
            </a:stretch>
          </p:blipFill>
          <p:spPr>
            <a:xfrm>
              <a:off x="6489044" y="2935029"/>
              <a:ext cx="1380295" cy="1844317"/>
            </a:xfrm>
            <a:prstGeom prst="rect">
              <a:avLst/>
            </a:prstGeom>
            <a:effectLst>
              <a:softEdge rad="0"/>
            </a:effectLst>
          </p:spPr>
        </p:pic>
        <p:pic>
          <p:nvPicPr>
            <p:cNvPr id="3080" name="Picture 8" descr="Deployment still in progress"/>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236" y="3402147"/>
              <a:ext cx="1760850" cy="1070768"/>
            </a:xfrm>
            <a:prstGeom prst="rect">
              <a:avLst/>
            </a:prstGeom>
            <a:noFill/>
            <a:scene3d>
              <a:camera prst="isometricLeftDown">
                <a:rot lat="2100000" lon="279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a:off x="3149698" y="1993194"/>
            <a:ext cx="5933001" cy="38894"/>
          </a:xfrm>
          <a:prstGeom prst="straightConnector1">
            <a:avLst/>
          </a:prstGeom>
          <a:ln w="50800">
            <a:solidFill>
              <a:schemeClr val="accent5"/>
            </a:solidFill>
            <a:headEnd type="none"/>
            <a:tailEnd type="triangle"/>
          </a:ln>
          <a:scene3d>
            <a:camera prst="isometricBottomDown"/>
            <a:lightRig rig="threePt" dir="t"/>
          </a:scene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2947362" y="1091142"/>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3631926" y="1519438"/>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4364254" y="1919589"/>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139504" y="2379054"/>
            <a:ext cx="1371600" cy="0"/>
          </a:xfrm>
          <a:prstGeom prst="straightConnector1">
            <a:avLst/>
          </a:prstGeom>
          <a:ln w="50800">
            <a:solidFill>
              <a:schemeClr val="accent5"/>
            </a:solidFill>
            <a:headEnd type="none"/>
            <a:tailEnd type="triangle"/>
          </a:ln>
          <a:scene3d>
            <a:camera prst="isometricTopUp"/>
            <a:lightRig rig="threePt" dir="t"/>
          </a:scene3d>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92270" y="2349674"/>
            <a:ext cx="2183931" cy="627864"/>
          </a:xfrm>
          <a:prstGeom prst="rect">
            <a:avLst/>
          </a:prstGeom>
          <a:noFill/>
          <a:scene3d>
            <a:camera prst="isometricBottomDown"/>
            <a:lightRig rig="threePt" dir="t"/>
          </a:scene3d>
        </p:spPr>
        <p:txBody>
          <a:bodyPr wrap="none" lIns="182880" tIns="146304" rIns="182880" bIns="146304" rtlCol="0">
            <a:spAutoFit/>
          </a:bodyPr>
          <a:lstStyle/>
          <a:p>
            <a:pPr>
              <a:lnSpc>
                <a:spcPct val="90000"/>
              </a:lnSpc>
              <a:spcAft>
                <a:spcPts val="600"/>
              </a:spcAft>
            </a:pPr>
            <a:r>
              <a:rPr lang="en-US" sz="2400" dirty="0" smtClean="0">
                <a:gradFill>
                  <a:gsLst>
                    <a:gs pos="2917">
                      <a:srgbClr val="343434"/>
                    </a:gs>
                    <a:gs pos="30000">
                      <a:srgbClr val="343434"/>
                    </a:gs>
                  </a:gsLst>
                  <a:lin ang="5400000" scaled="0"/>
                </a:gradFill>
              </a:rPr>
              <a:t>T-SQL Scripts</a:t>
            </a:r>
          </a:p>
        </p:txBody>
      </p:sp>
      <p:sp>
        <p:nvSpPr>
          <p:cNvPr id="49" name="Rectangle 48"/>
          <p:cNvSpPr/>
          <p:nvPr/>
        </p:nvSpPr>
        <p:spPr>
          <a:xfrm>
            <a:off x="356995" y="4668299"/>
            <a:ext cx="5404043" cy="369332"/>
          </a:xfrm>
          <a:prstGeom prst="rect">
            <a:avLst/>
          </a:prstGeom>
        </p:spPr>
        <p:txBody>
          <a:bodyPr wrap="none">
            <a:spAutoFit/>
          </a:bodyPr>
          <a:lstStyle/>
          <a:p>
            <a:r>
              <a:rPr lang="en-US" dirty="0" smtClean="0">
                <a:solidFill>
                  <a:srgbClr val="505050"/>
                </a:solidFill>
                <a:latin typeface="wf_segoe-ui_normal"/>
              </a:rPr>
              <a:t>Execute </a:t>
            </a:r>
            <a:r>
              <a:rPr lang="en-US" dirty="0">
                <a:solidFill>
                  <a:srgbClr val="505050"/>
                </a:solidFill>
                <a:latin typeface="wf_segoe-ui_normal"/>
              </a:rPr>
              <a:t>administrative tasks across each database</a:t>
            </a:r>
            <a:endParaRPr lang="en-US" dirty="0">
              <a:solidFill>
                <a:srgbClr val="343434"/>
              </a:solidFill>
            </a:endParaRPr>
          </a:p>
        </p:txBody>
      </p:sp>
    </p:spTree>
    <p:extLst>
      <p:ext uri="{BB962C8B-B14F-4D97-AF65-F5344CB8AC3E}">
        <p14:creationId xmlns:p14="http://schemas.microsoft.com/office/powerpoint/2010/main" val="149592357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9751" y="1497014"/>
            <a:ext cx="11112500" cy="4675187"/>
          </a:xfrm>
          <a:prstGeom prst="rect">
            <a:avLst/>
          </a:prstGeom>
        </p:spPr>
        <p:txBody>
          <a:bodyPr/>
          <a:lstStyle/>
          <a:p>
            <a:r>
              <a:rPr lang="en-US" sz="2800" dirty="0">
                <a:latin typeface="Segoe UI (Body)"/>
              </a:rPr>
              <a:t>Fully managed SQL Server database technology as a service</a:t>
            </a:r>
          </a:p>
          <a:p>
            <a:pPr marL="336076" lvl="1" indent="-336076"/>
            <a:r>
              <a:rPr lang="en-US" sz="2800" spc="-51" dirty="0"/>
              <a:t>Ideal for simple and complex applications</a:t>
            </a:r>
            <a:endParaRPr lang="en-US" sz="2800" dirty="0">
              <a:latin typeface="Segoe UI (Body)"/>
            </a:endParaRPr>
          </a:p>
          <a:p>
            <a:pPr marL="336076" lvl="1" indent="-336076"/>
            <a:r>
              <a:rPr lang="en-US" sz="2800" spc="-51" dirty="0"/>
              <a:t>Enterprise-ready with automatic support for HA</a:t>
            </a:r>
          </a:p>
          <a:p>
            <a:pPr marL="336076" lvl="1" indent="-336076"/>
            <a:endParaRPr lang="en-US" sz="2800" spc="-51" dirty="0"/>
          </a:p>
          <a:p>
            <a:endParaRPr lang="en-US" sz="2800" dirty="0"/>
          </a:p>
        </p:txBody>
      </p:sp>
      <p:grpSp>
        <p:nvGrpSpPr>
          <p:cNvPr id="44" name="Group 43"/>
          <p:cNvGrpSpPr/>
          <p:nvPr/>
        </p:nvGrpSpPr>
        <p:grpSpPr>
          <a:xfrm>
            <a:off x="3810001"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Secondary</a:t>
                </a:r>
              </a:p>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Secondary</a:t>
                </a:r>
              </a:p>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Secondary</a:t>
                </a:r>
              </a:p>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33965506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0098" y="5478997"/>
            <a:ext cx="8069064" cy="917575"/>
          </a:xfrm>
        </p:spPr>
        <p:txBody>
          <a:bodyPr/>
          <a:lstStyle/>
          <a:p>
            <a:r>
              <a:rPr lang="en-US" dirty="0"/>
              <a:t>Managing many databases</a:t>
            </a:r>
          </a:p>
        </p:txBody>
      </p:sp>
      <p:sp>
        <p:nvSpPr>
          <p:cNvPr id="32" name="Rectangle 31"/>
          <p:cNvSpPr/>
          <p:nvPr/>
        </p:nvSpPr>
        <p:spPr bwMode="auto">
          <a:xfrm>
            <a:off x="698545" y="839505"/>
            <a:ext cx="3675332" cy="3639324"/>
          </a:xfrm>
          <a:prstGeom prst="rect">
            <a:avLst/>
          </a:prstGeom>
          <a:solidFill>
            <a:schemeClr val="accent4"/>
          </a:solidFill>
          <a:ln>
            <a:noFill/>
          </a:ln>
          <a:scene3d>
            <a:camera prst="perspectiveRight" fov="7200000"/>
            <a:lightRig rig="threePt" dir="t"/>
          </a:scene3d>
          <a:sp3d/>
        </p:spPr>
        <p:txBody>
          <a:bodyPr vert="horz" wrap="square" lIns="89642" tIns="143428" rIns="537855" bIns="143428" numCol="1" rtlCol="0" anchor="ctr" anchorCtr="0" compatLnSpc="1">
            <a:prstTxWarp prst="textNoShape">
              <a:avLst/>
            </a:prstTxWarp>
            <a:noAutofit/>
          </a:bodyPr>
          <a:lstStyle/>
          <a:p>
            <a:pPr algn="ctr" defTabSz="914367">
              <a:lnSpc>
                <a:spcPct val="95000"/>
              </a:lnSpc>
              <a:spcBef>
                <a:spcPct val="0"/>
              </a:spcBef>
            </a:pPr>
            <a:r>
              <a:rPr lang="en-US" sz="3921" dirty="0">
                <a:solidFill>
                  <a:schemeClr val="tx2"/>
                </a:solidFill>
              </a:rPr>
              <a:t>Elastic </a:t>
            </a:r>
            <a:br>
              <a:rPr lang="en-US" sz="3921" dirty="0">
                <a:solidFill>
                  <a:schemeClr val="tx2"/>
                </a:solidFill>
              </a:rPr>
            </a:br>
            <a:r>
              <a:rPr lang="en-US" sz="3921" dirty="0">
                <a:solidFill>
                  <a:schemeClr val="tx2"/>
                </a:solidFill>
              </a:rPr>
              <a:t>Database Jobs</a:t>
            </a:r>
            <a:endParaRPr lang="en-US" sz="3921" spc="-100" dirty="0">
              <a:ln w="3175">
                <a:noFill/>
              </a:ln>
              <a:solidFill>
                <a:schemeClr val="tx2"/>
              </a:solidFill>
              <a:latin typeface="Segoe UI Light"/>
              <a:cs typeface="Segoe UI" pitchFamily="34" charset="0"/>
            </a:endParaRPr>
          </a:p>
        </p:txBody>
      </p:sp>
      <p:sp>
        <p:nvSpPr>
          <p:cNvPr id="4" name="Rectangle 3"/>
          <p:cNvSpPr/>
          <p:nvPr/>
        </p:nvSpPr>
        <p:spPr>
          <a:xfrm>
            <a:off x="4541838" y="490741"/>
            <a:ext cx="7437437" cy="4378122"/>
          </a:xfrm>
          <a:prstGeom prst="rect">
            <a:avLst/>
          </a:prstGeom>
        </p:spPr>
        <p:txBody>
          <a:bodyPr wrap="square">
            <a:spAutoFit/>
          </a:bodyPr>
          <a:lstStyle/>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Apply changes or administrative operations to many databases </a:t>
            </a:r>
          </a:p>
          <a:p>
            <a:pPr marL="342900" indent="-342900">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Use familiar T-SQL scripts to define jobs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Built-in automatic retries in case of transient failures</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Tightly integrated with elastic pools in the new Azure Portal</a:t>
            </a:r>
          </a:p>
          <a:p>
            <a:pPr marL="342900" indent="-342900">
              <a:spcBef>
                <a:spcPts val="882"/>
              </a:spcBef>
              <a:buFont typeface="Wingdings" panose="05000000000000000000" pitchFamily="2" charset="2"/>
              <a:buChar char="§"/>
            </a:pPr>
            <a:r>
              <a:rPr lang="en-US" sz="3200" dirty="0">
                <a:solidFill>
                  <a:srgbClr val="0088EE"/>
                </a:solidFill>
                <a:latin typeface="Segoe UI Light" panose="020B0502040204020203" pitchFamily="34" charset="0"/>
                <a:cs typeface="Segoe UI Light" panose="020B0502040204020203" pitchFamily="34" charset="0"/>
              </a:rPr>
              <a:t>Designed for batch processing</a:t>
            </a:r>
          </a:p>
        </p:txBody>
      </p:sp>
    </p:spTree>
    <p:extLst>
      <p:ext uri="{BB962C8B-B14F-4D97-AF65-F5344CB8AC3E}">
        <p14:creationId xmlns:p14="http://schemas.microsoft.com/office/powerpoint/2010/main" val="179977816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marL="0" algn="ctr"/>
            <a:r>
              <a:rPr lang="en-US" dirty="0"/>
              <a:t>Elastic Scale</a:t>
            </a:r>
          </a:p>
        </p:txBody>
      </p:sp>
      <p:grpSp>
        <p:nvGrpSpPr>
          <p:cNvPr id="6" name="Group 5"/>
          <p:cNvGrpSpPr/>
          <p:nvPr/>
        </p:nvGrpSpPr>
        <p:grpSpPr>
          <a:xfrm>
            <a:off x="4723544" y="4394828"/>
            <a:ext cx="2744913" cy="1008620"/>
            <a:chOff x="3049485" y="4031848"/>
            <a:chExt cx="3732745" cy="1371600"/>
          </a:xfrm>
        </p:grpSpPr>
        <p:pic>
          <p:nvPicPr>
            <p:cNvPr id="3" name="Picture 2"/>
            <p:cNvPicPr>
              <a:picLocks noChangeAspect="1"/>
            </p:cNvPicPr>
            <p:nvPr/>
          </p:nvPicPr>
          <p:blipFill>
            <a:blip r:embed="rId3">
              <a:biLevel thresh="25000"/>
            </a:blip>
            <a:stretch>
              <a:fillRect/>
            </a:stretch>
          </p:blipFill>
          <p:spPr>
            <a:xfrm>
              <a:off x="5478925" y="4031848"/>
              <a:ext cx="1303305" cy="1371600"/>
            </a:xfrm>
            <a:prstGeom prst="rect">
              <a:avLst/>
            </a:prstGeom>
          </p:spPr>
        </p:pic>
        <p:pic>
          <p:nvPicPr>
            <p:cNvPr id="4" name="Picture 3"/>
            <p:cNvPicPr>
              <a:picLocks noChangeAspect="1"/>
            </p:cNvPicPr>
            <p:nvPr/>
          </p:nvPicPr>
          <p:blipFill>
            <a:blip r:embed="rId3">
              <a:biLevel thresh="25000"/>
            </a:blip>
            <a:stretch>
              <a:fillRect/>
            </a:stretch>
          </p:blipFill>
          <p:spPr>
            <a:xfrm>
              <a:off x="3049485" y="4031848"/>
              <a:ext cx="1303305" cy="1371600"/>
            </a:xfrm>
            <a:prstGeom prst="rect">
              <a:avLst/>
            </a:prstGeom>
          </p:spPr>
        </p:pic>
        <p:sp>
          <p:nvSpPr>
            <p:cNvPr id="5" name="Left-Right Arrow 4"/>
            <p:cNvSpPr/>
            <p:nvPr/>
          </p:nvSpPr>
          <p:spPr bwMode="auto">
            <a:xfrm>
              <a:off x="4386943" y="4482353"/>
              <a:ext cx="806823" cy="235295"/>
            </a:xfrm>
            <a:prstGeom prst="lef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698013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6687671" y="812800"/>
            <a:ext cx="5127812" cy="5157694"/>
          </a:xfrm>
          <a:prstGeom prst="rect">
            <a:avLst/>
          </a:prstGeom>
        </p:spPr>
        <p:txBody>
          <a:bodyPr>
            <a:noAutofit/>
          </a:bodyPr>
          <a:lstStyle/>
          <a:p>
            <a:pPr algn="l"/>
            <a:r>
              <a:rPr lang="en-US" sz="4000" dirty="0" smtClean="0">
                <a:latin typeface="Segoe UI Light" panose="020B0502040204020203" pitchFamily="34" charset="0"/>
                <a:cs typeface="Segoe UI Light" panose="020B0502040204020203" pitchFamily="34" charset="0"/>
              </a:rPr>
              <a:t>Classic </a:t>
            </a:r>
            <a:r>
              <a:rPr lang="en-US" sz="4000" dirty="0">
                <a:latin typeface="Segoe UI Light" panose="020B0502040204020203" pitchFamily="34" charset="0"/>
                <a:cs typeface="Segoe UI Light" panose="020B0502040204020203" pitchFamily="34" charset="0"/>
              </a:rPr>
              <a:t>3-tier enterprise </a:t>
            </a:r>
            <a:r>
              <a:rPr lang="en-US" sz="4000" dirty="0" smtClean="0">
                <a:latin typeface="Segoe UI Light" panose="020B0502040204020203" pitchFamily="34" charset="0"/>
                <a:cs typeface="Segoe UI Light" panose="020B0502040204020203" pitchFamily="34" charset="0"/>
              </a:rPr>
              <a:t>architecture:</a:t>
            </a:r>
          </a:p>
          <a:p>
            <a:pPr algn="l"/>
            <a:r>
              <a:rPr lang="en-US" sz="4000" dirty="0" smtClean="0">
                <a:latin typeface="Segoe UI Light" panose="020B0502040204020203" pitchFamily="34" charset="0"/>
                <a:cs typeface="Segoe UI Light" panose="020B0502040204020203" pitchFamily="34" charset="0"/>
              </a:rPr>
              <a:t>Scale out the front ends to multiple instances</a:t>
            </a:r>
            <a:r>
              <a:rPr lang="en-US" sz="4000" dirty="0">
                <a:latin typeface="Segoe UI Light" panose="020B0502040204020203" pitchFamily="34" charset="0"/>
                <a:cs typeface="Segoe UI Light" panose="020B0502040204020203" pitchFamily="34" charset="0"/>
              </a:rPr>
              <a:t> </a:t>
            </a:r>
            <a:r>
              <a:rPr lang="en-US" sz="4000" dirty="0" smtClean="0">
                <a:latin typeface="Segoe UI Light" panose="020B0502040204020203" pitchFamily="34" charset="0"/>
                <a:cs typeface="Segoe UI Light" panose="020B0502040204020203" pitchFamily="34" charset="0"/>
              </a:rPr>
              <a:t>is easy</a:t>
            </a:r>
          </a:p>
          <a:p>
            <a:pPr algn="l"/>
            <a:r>
              <a:rPr lang="en-US" sz="4000" dirty="0" smtClean="0">
                <a:latin typeface="Segoe UI Light" panose="020B0502040204020203" pitchFamily="34" charset="0"/>
                <a:cs typeface="Segoe UI Light" panose="020B0502040204020203" pitchFamily="34" charset="0"/>
              </a:rPr>
              <a:t>Scale the data-tier is more challenging</a:t>
            </a:r>
          </a:p>
        </p:txBody>
      </p:sp>
      <p:graphicFrame>
        <p:nvGraphicFramePr>
          <p:cNvPr id="6" name="Object 5"/>
          <p:cNvGraphicFramePr>
            <a:graphicFrameLocks noChangeAspect="1"/>
          </p:cNvGraphicFramePr>
          <p:nvPr>
            <p:extLst/>
          </p:nvPr>
        </p:nvGraphicFramePr>
        <p:xfrm>
          <a:off x="96838" y="573088"/>
          <a:ext cx="6284912" cy="5726112"/>
        </p:xfrm>
        <a:graphic>
          <a:graphicData uri="http://schemas.openxmlformats.org/presentationml/2006/ole">
            <mc:AlternateContent xmlns:mc="http://schemas.openxmlformats.org/markup-compatibility/2006">
              <mc:Choice xmlns:v="urn:schemas-microsoft-com:vml" Requires="v">
                <p:oleObj spid="_x0000_s1028"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96838"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Canonical cloud app architecture</a:t>
            </a:r>
          </a:p>
        </p:txBody>
      </p:sp>
    </p:spTree>
    <p:extLst>
      <p:ext uri="{BB962C8B-B14F-4D97-AF65-F5344CB8AC3E}">
        <p14:creationId xmlns:p14="http://schemas.microsoft.com/office/powerpoint/2010/main" val="156755694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Autofit/>
          </a:bodyPr>
          <a:lstStyle/>
          <a:p>
            <a:r>
              <a:rPr lang="en-US" sz="4000" dirty="0"/>
              <a:t>SQL Database Considerations and Best Practices</a:t>
            </a:r>
          </a:p>
        </p:txBody>
      </p:sp>
      <p:sp>
        <p:nvSpPr>
          <p:cNvPr id="5" name="Content Placeholder 4"/>
          <p:cNvSpPr>
            <a:spLocks noGrp="1"/>
          </p:cNvSpPr>
          <p:nvPr>
            <p:ph sz="quarter" idx="10"/>
          </p:nvPr>
        </p:nvSpPr>
        <p:spPr>
          <a:prstGeom prst="rect">
            <a:avLst/>
          </a:prstGeom>
        </p:spPr>
        <p:txBody>
          <a:bodyPr>
            <a:noAutofit/>
          </a:bodyPr>
          <a:lstStyle/>
          <a:p>
            <a:pPr marL="252000" algn="l">
              <a:spcBef>
                <a:spcPts val="1200"/>
              </a:spcBef>
            </a:pPr>
            <a:r>
              <a:rPr lang="en-US" sz="4000" dirty="0"/>
              <a:t>Elastic Scale across thousands of databases </a:t>
            </a:r>
            <a:r>
              <a:rPr lang="en-US" sz="4000" dirty="0" smtClean="0"/>
              <a:t>via </a:t>
            </a:r>
            <a:r>
              <a:rPr lang="en-US" sz="4000" dirty="0"/>
              <a:t>custom </a:t>
            </a:r>
            <a:r>
              <a:rPr lang="en-US" sz="4000" dirty="0" err="1" smtClean="0"/>
              <a:t>sharding</a:t>
            </a:r>
            <a:endParaRPr lang="en-US" sz="4000" dirty="0"/>
          </a:p>
          <a:p>
            <a:pPr marL="252000" algn="l">
              <a:spcBef>
                <a:spcPts val="1200"/>
              </a:spcBef>
            </a:pPr>
            <a:r>
              <a:rPr lang="en-US" sz="4000" dirty="0" smtClean="0"/>
              <a:t>Scale </a:t>
            </a:r>
            <a:r>
              <a:rPr lang="en-US" sz="4000" dirty="0"/>
              <a:t>out via .</a:t>
            </a:r>
            <a:r>
              <a:rPr lang="en-US" sz="4000" dirty="0" smtClean="0"/>
              <a:t>NET </a:t>
            </a:r>
            <a:r>
              <a:rPr lang="en-US" sz="4000" dirty="0"/>
              <a:t>Client libraries </a:t>
            </a:r>
            <a:r>
              <a:rPr lang="en-US" sz="4000" dirty="0" smtClean="0"/>
              <a:t>consumed </a:t>
            </a:r>
            <a:r>
              <a:rPr lang="en-US" sz="4000" dirty="0"/>
              <a:t>by customer applications to support </a:t>
            </a:r>
            <a:r>
              <a:rPr lang="en-US" sz="4000" dirty="0" err="1"/>
              <a:t>sharded</a:t>
            </a:r>
            <a:r>
              <a:rPr lang="en-US" sz="4000" dirty="0"/>
              <a:t> database pattern</a:t>
            </a:r>
          </a:p>
          <a:p>
            <a:pPr marL="252000" algn="l">
              <a:spcBef>
                <a:spcPts val="1200"/>
              </a:spcBef>
            </a:pPr>
            <a:r>
              <a:rPr lang="en-US" sz="4000" dirty="0"/>
              <a:t>Enables developer and manageability functions</a:t>
            </a:r>
          </a:p>
          <a:p>
            <a:pPr marL="252000" algn="l">
              <a:spcBef>
                <a:spcPts val="1200"/>
              </a:spcBef>
            </a:pPr>
            <a:r>
              <a:rPr lang="en-US" sz="4000" dirty="0"/>
              <a:t>Supports split, merge, and move operations on data</a:t>
            </a:r>
          </a:p>
        </p:txBody>
      </p:sp>
    </p:spTree>
    <p:extLst>
      <p:ext uri="{BB962C8B-B14F-4D97-AF65-F5344CB8AC3E}">
        <p14:creationId xmlns:p14="http://schemas.microsoft.com/office/powerpoint/2010/main" val="265424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Scalability options in Azure SQL </a:t>
            </a:r>
            <a:r>
              <a:rPr lang="en-US" sz="4400" dirty="0" smtClean="0"/>
              <a:t>DB</a:t>
            </a:r>
            <a:endParaRPr lang="en-US" sz="4400" dirty="0"/>
          </a:p>
        </p:txBody>
      </p:sp>
      <p:sp>
        <p:nvSpPr>
          <p:cNvPr id="3" name="Content Placeholder 2"/>
          <p:cNvSpPr>
            <a:spLocks noGrp="1"/>
          </p:cNvSpPr>
          <p:nvPr>
            <p:ph idx="4294967295"/>
          </p:nvPr>
        </p:nvSpPr>
        <p:spPr>
          <a:xfrm>
            <a:off x="-9525" y="484094"/>
            <a:ext cx="12201525" cy="1613647"/>
          </a:xfrm>
          <a:prstGeom prst="rect">
            <a:avLst/>
          </a:prstGeom>
        </p:spPr>
        <p:txBody>
          <a:bodyPr>
            <a:normAutofit/>
          </a:bodyPr>
          <a:lstStyle/>
          <a:p>
            <a:pPr marL="0" indent="0" algn="ctr">
              <a:buNone/>
            </a:pPr>
            <a:r>
              <a:rPr lang="en-US" sz="4800" dirty="0" smtClean="0">
                <a:solidFill>
                  <a:schemeClr val="tx2"/>
                </a:solidFill>
              </a:rPr>
              <a:t>Vertical: Scale-up or scale-down</a:t>
            </a:r>
          </a:p>
          <a:p>
            <a:pPr marL="0" indent="0" algn="ctr">
              <a:buNone/>
            </a:pPr>
            <a:r>
              <a:rPr lang="en-US" sz="4800" dirty="0" smtClean="0">
                <a:solidFill>
                  <a:schemeClr val="tx2"/>
                </a:solidFill>
              </a:rPr>
              <a:t>Horizontal: Scale-out or scale-in</a:t>
            </a:r>
            <a:endParaRPr lang="en-US" sz="4800" dirty="0">
              <a:solidFill>
                <a:schemeClr val="tx2"/>
              </a:solidFill>
            </a:endParaRPr>
          </a:p>
        </p:txBody>
      </p:sp>
      <p:sp>
        <p:nvSpPr>
          <p:cNvPr id="5" name="Can 4"/>
          <p:cNvSpPr/>
          <p:nvPr/>
        </p:nvSpPr>
        <p:spPr bwMode="auto">
          <a:xfrm>
            <a:off x="1956561" y="3725133"/>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6" name="Can 5"/>
          <p:cNvSpPr/>
          <p:nvPr/>
        </p:nvSpPr>
        <p:spPr bwMode="auto">
          <a:xfrm>
            <a:off x="1956561" y="3118030"/>
            <a:ext cx="979648" cy="1604963"/>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Standard</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7" name="Can 6"/>
          <p:cNvSpPr/>
          <p:nvPr/>
        </p:nvSpPr>
        <p:spPr bwMode="auto">
          <a:xfrm>
            <a:off x="1956561"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8" name="Can 7"/>
          <p:cNvSpPr/>
          <p:nvPr/>
        </p:nvSpPr>
        <p:spPr bwMode="auto">
          <a:xfrm>
            <a:off x="3306825" y="374167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9" name="Can 8"/>
          <p:cNvSpPr/>
          <p:nvPr/>
        </p:nvSpPr>
        <p:spPr bwMode="auto">
          <a:xfrm>
            <a:off x="4657089" y="374028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0" name="Can 9"/>
          <p:cNvSpPr/>
          <p:nvPr/>
        </p:nvSpPr>
        <p:spPr bwMode="auto">
          <a:xfrm>
            <a:off x="6007353" y="373889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1" name="Can 10"/>
          <p:cNvSpPr/>
          <p:nvPr/>
        </p:nvSpPr>
        <p:spPr bwMode="auto">
          <a:xfrm>
            <a:off x="7357617" y="3737502"/>
            <a:ext cx="979648" cy="981321"/>
          </a:xfrm>
          <a:prstGeom prst="can">
            <a:avLst/>
          </a:prstGeom>
          <a:solidFill>
            <a:srgbClr val="92D050"/>
          </a:solidFill>
          <a:ln w="28575">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smtClean="0">
                <a:solidFill>
                  <a:srgbClr val="000000"/>
                </a:solidFill>
              </a:rPr>
              <a:t>Basic</a:t>
            </a:r>
            <a:endParaRPr lang="en-US" sz="1400" baseline="-25000" dirty="0">
              <a:solidFill>
                <a:srgbClr val="000000"/>
              </a:solidFill>
            </a:endParaRPr>
          </a:p>
          <a:p>
            <a:pPr algn="ctr" defTabSz="932472" fontAlgn="base">
              <a:spcBef>
                <a:spcPct val="0"/>
              </a:spcBef>
              <a:spcAft>
                <a:spcPct val="0"/>
              </a:spcAft>
            </a:pPr>
            <a:endParaRPr lang="en-US" sz="1400" baseline="-25000" dirty="0">
              <a:solidFill>
                <a:srgbClr val="000000"/>
              </a:solidFill>
            </a:endParaRPr>
          </a:p>
        </p:txBody>
      </p:sp>
      <p:sp>
        <p:nvSpPr>
          <p:cNvPr id="12" name="Can 11"/>
          <p:cNvSpPr/>
          <p:nvPr/>
        </p:nvSpPr>
        <p:spPr bwMode="auto">
          <a:xfrm>
            <a:off x="8707881" y="373611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3" name="Can 12"/>
          <p:cNvSpPr/>
          <p:nvPr/>
        </p:nvSpPr>
        <p:spPr bwMode="auto">
          <a:xfrm>
            <a:off x="10058145" y="3734722"/>
            <a:ext cx="979648" cy="981321"/>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Basic</a:t>
            </a:r>
            <a:endParaRPr lang="en-US" sz="1600" baseline="-25000" dirty="0">
              <a:solidFill>
                <a:schemeClr val="bg1"/>
              </a:solidFill>
              <a:latin typeface="+mj-lt"/>
            </a:endParaRPr>
          </a:p>
        </p:txBody>
      </p:sp>
      <p:sp>
        <p:nvSpPr>
          <p:cNvPr id="14" name="Can 13"/>
          <p:cNvSpPr/>
          <p:nvPr/>
        </p:nvSpPr>
        <p:spPr bwMode="auto">
          <a:xfrm>
            <a:off x="7357617" y="2492998"/>
            <a:ext cx="979648" cy="2229995"/>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Premium</a:t>
            </a:r>
            <a:endParaRPr lang="en-US" sz="1600" baseline="-25000" dirty="0">
              <a:solidFill>
                <a:schemeClr val="bg1"/>
              </a:solidFill>
              <a:latin typeface="+mj-lt"/>
            </a:endParaRPr>
          </a:p>
        </p:txBody>
      </p:sp>
      <p:sp>
        <p:nvSpPr>
          <p:cNvPr id="16" name="Can 15"/>
          <p:cNvSpPr/>
          <p:nvPr/>
        </p:nvSpPr>
        <p:spPr bwMode="auto">
          <a:xfrm>
            <a:off x="4657089" y="3111080"/>
            <a:ext cx="979648" cy="1604963"/>
          </a:xfrm>
          <a:prstGeom prst="can">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smtClean="0">
                <a:solidFill>
                  <a:schemeClr val="bg1"/>
                </a:solidFill>
                <a:latin typeface="+mj-lt"/>
              </a:rPr>
              <a:t>Standard</a:t>
            </a:r>
            <a:endParaRPr lang="en-US" sz="1600" baseline="-25000" dirty="0">
              <a:solidFill>
                <a:schemeClr val="bg1"/>
              </a:solidFill>
              <a:latin typeface="+mj-lt"/>
            </a:endParaRPr>
          </a:p>
        </p:txBody>
      </p:sp>
      <p:cxnSp>
        <p:nvCxnSpPr>
          <p:cNvPr id="18" name="Straight Arrow Connector 17"/>
          <p:cNvCxnSpPr/>
          <p:nvPr/>
        </p:nvCxnSpPr>
        <p:spPr>
          <a:xfrm>
            <a:off x="1514013" y="2586550"/>
            <a:ext cx="0" cy="2042890"/>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78010" y="4811958"/>
            <a:ext cx="1311578" cy="369332"/>
          </a:xfrm>
          <a:prstGeom prst="rect">
            <a:avLst/>
          </a:prstGeom>
          <a:noFill/>
        </p:spPr>
        <p:txBody>
          <a:bodyPr wrap="none" rtlCol="0">
            <a:spAutoFit/>
          </a:bodyPr>
          <a:lstStyle/>
          <a:p>
            <a:r>
              <a:rPr lang="en-US" dirty="0" smtClean="0">
                <a:solidFill>
                  <a:schemeClr val="tx2"/>
                </a:solidFill>
                <a:latin typeface="+mj-lt"/>
              </a:rPr>
              <a:t>Scale out/in</a:t>
            </a:r>
            <a:endParaRPr lang="en-US" dirty="0">
              <a:solidFill>
                <a:schemeClr val="tx2"/>
              </a:solidFill>
              <a:latin typeface="+mj-lt"/>
            </a:endParaRPr>
          </a:p>
        </p:txBody>
      </p:sp>
      <p:cxnSp>
        <p:nvCxnSpPr>
          <p:cNvPr id="20" name="Straight Arrow Connector 19"/>
          <p:cNvCxnSpPr/>
          <p:nvPr/>
        </p:nvCxnSpPr>
        <p:spPr>
          <a:xfrm flipH="1">
            <a:off x="1629805" y="4811958"/>
            <a:ext cx="9407988" cy="45688"/>
          </a:xfrm>
          <a:prstGeom prst="straightConnector1">
            <a:avLst/>
          </a:prstGeom>
          <a:ln>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518868" y="3423329"/>
            <a:ext cx="1620957" cy="369332"/>
          </a:xfrm>
          <a:prstGeom prst="rect">
            <a:avLst/>
          </a:prstGeom>
          <a:noFill/>
        </p:spPr>
        <p:txBody>
          <a:bodyPr wrap="none" rtlCol="0">
            <a:spAutoFit/>
          </a:bodyPr>
          <a:lstStyle/>
          <a:p>
            <a:r>
              <a:rPr lang="en-US" dirty="0" smtClean="0">
                <a:solidFill>
                  <a:schemeClr val="tx2"/>
                </a:solidFill>
                <a:latin typeface="+mj-lt"/>
              </a:rPr>
              <a:t>Scale up/down</a:t>
            </a:r>
            <a:endParaRPr lang="en-US" dirty="0">
              <a:solidFill>
                <a:schemeClr val="tx2"/>
              </a:solidFill>
              <a:latin typeface="+mj-lt"/>
            </a:endParaRPr>
          </a:p>
        </p:txBody>
      </p:sp>
    </p:spTree>
    <p:extLst>
      <p:ext uri="{BB962C8B-B14F-4D97-AF65-F5344CB8AC3E}">
        <p14:creationId xmlns:p14="http://schemas.microsoft.com/office/powerpoint/2010/main" val="1265885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a:graphicFrameLocks noChangeAspect="1"/>
          </p:cNvGraphicFramePr>
          <p:nvPr>
            <p:extLst/>
          </p:nvPr>
        </p:nvGraphicFramePr>
        <p:xfrm>
          <a:off x="2953544" y="573088"/>
          <a:ext cx="6284912" cy="5726112"/>
        </p:xfrm>
        <a:graphic>
          <a:graphicData uri="http://schemas.openxmlformats.org/presentationml/2006/ole">
            <mc:AlternateContent xmlns:mc="http://schemas.openxmlformats.org/markup-compatibility/2006">
              <mc:Choice xmlns:v="urn:schemas-microsoft-com:vml" Requires="v">
                <p:oleObj spid="_x0000_s2103" name="Visio" r:id="rId4" imgW="6267240" imgH="5715271" progId="Visio.Drawing.15">
                  <p:embed/>
                </p:oleObj>
              </mc:Choice>
              <mc:Fallback>
                <p:oleObj name="Visio" r:id="rId4" imgW="6267240" imgH="5715271" progId="Visio.Drawing.15">
                  <p:embed/>
                  <p:pic>
                    <p:nvPicPr>
                      <p:cNvPr id="0" name=""/>
                      <p:cNvPicPr/>
                      <p:nvPr/>
                    </p:nvPicPr>
                    <p:blipFill>
                      <a:blip r:embed="rId5"/>
                      <a:stretch>
                        <a:fillRect/>
                      </a:stretch>
                    </p:blipFill>
                    <p:spPr>
                      <a:xfrm>
                        <a:off x="2953544" y="573088"/>
                        <a:ext cx="6284912" cy="5726112"/>
                      </a:xfrm>
                      <a:prstGeom prst="rect">
                        <a:avLst/>
                      </a:prstGeom>
                    </p:spPr>
                  </p:pic>
                </p:oleObj>
              </mc:Fallback>
            </mc:AlternateContent>
          </a:graphicData>
        </a:graphic>
      </p:graphicFrame>
      <p:sp>
        <p:nvSpPr>
          <p:cNvPr id="8" name="Title 3"/>
          <p:cNvSpPr txBox="1">
            <a:spLocks/>
          </p:cNvSpPr>
          <p:nvPr/>
        </p:nvSpPr>
        <p:spPr>
          <a:xfrm>
            <a:off x="0"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Elastic Scale architecture</a:t>
            </a:r>
            <a:endParaRPr lang="en-US" dirty="0"/>
          </a:p>
        </p:txBody>
      </p:sp>
    </p:spTree>
    <p:extLst>
      <p:ext uri="{BB962C8B-B14F-4D97-AF65-F5344CB8AC3E}">
        <p14:creationId xmlns:p14="http://schemas.microsoft.com/office/powerpoint/2010/main" val="194138657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4"/>
            <a:ext cx="11112500" cy="4675187"/>
          </a:xfrm>
          <a:prstGeom prst="rect">
            <a:avLst/>
          </a:prstGeom>
        </p:spPr>
        <p:txBody>
          <a:bodyPr/>
          <a:lstStyle/>
          <a:p>
            <a:pPr marL="346074" lvl="1" indent="-342900" defTabSz="914051">
              <a:spcBef>
                <a:spcPts val="600"/>
              </a:spcBef>
            </a:pPr>
            <a:r>
              <a:rPr lang="en-US" sz="2800" spc="-51" dirty="0"/>
              <a:t>Designed to scale out elastically with demand</a:t>
            </a:r>
          </a:p>
          <a:p>
            <a:pPr marL="346074" lvl="1" indent="-342900" defTabSz="914051">
              <a:spcBef>
                <a:spcPts val="600"/>
              </a:spcBef>
            </a:pPr>
            <a:r>
              <a:rPr lang="en-US" sz="2800" spc="-51" dirty="0"/>
              <a:t>Robust Failover and Disaster Recovery capabilities</a:t>
            </a:r>
          </a:p>
          <a:p>
            <a:pPr marL="346074" lvl="1" indent="-342900" defTabSz="914051">
              <a:spcBef>
                <a:spcPts val="600"/>
              </a:spcBef>
            </a:pPr>
            <a:endParaRPr lang="en-US" sz="2800" spc="-51" dirty="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212" y="3348256"/>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4000"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a:solidFill>
                  <a:schemeClr val="bg1"/>
                </a:solidFill>
                <a:latin typeface="Segoe UI Light" pitchFamily="34" charset="0"/>
              </a:rPr>
              <a:t>Cross Datacenter Failover</a:t>
            </a:r>
          </a:p>
        </p:txBody>
      </p:sp>
      <p:pic>
        <p:nvPicPr>
          <p:cNvPr id="8" name="Picture 7"/>
          <p:cNvPicPr>
            <a:picLocks noChangeAspect="1"/>
          </p:cNvPicPr>
          <p:nvPr/>
        </p:nvPicPr>
        <p:blipFill>
          <a:blip r:embed="rId5"/>
          <a:stretch>
            <a:fillRect/>
          </a:stretch>
        </p:blipFill>
        <p:spPr>
          <a:xfrm>
            <a:off x="990599"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6626" y="3124200"/>
            <a:ext cx="914400" cy="609600"/>
          </a:xfrm>
          <a:prstGeom prst="rect">
            <a:avLst/>
          </a:prstGeom>
          <a:noFill/>
          <a:ln>
            <a:noFill/>
          </a:ln>
        </p:spPr>
      </p:pic>
    </p:spTree>
    <p:extLst>
      <p:ext uri="{BB962C8B-B14F-4D97-AF65-F5344CB8AC3E}">
        <p14:creationId xmlns:p14="http://schemas.microsoft.com/office/powerpoint/2010/main" val="12192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(e.g. Reporting Services)</a:t>
            </a:r>
            <a:endParaRPr lang="en-US" sz="3200" dirty="0">
              <a:solidFill>
                <a:schemeClr val="tx1"/>
              </a:solidFill>
            </a:endParaRP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a:t>Strong</a:t>
            </a:r>
            <a:br>
              <a:rPr lang="en-US" sz="6600" dirty="0"/>
            </a:br>
            <a:r>
              <a:rPr lang="en-US" sz="6600" dirty="0"/>
              <a:t>Bounded Stateless</a:t>
            </a:r>
            <a:br>
              <a:rPr lang="en-US" sz="6600" dirty="0"/>
            </a:br>
            <a:r>
              <a:rPr lang="en-US" sz="6600" dirty="0"/>
              <a:t>Session</a:t>
            </a:r>
            <a:br>
              <a:rPr lang="en-US" sz="6600" dirty="0"/>
            </a:br>
            <a:r>
              <a:rPr lang="en-US" sz="6600" dirty="0"/>
              <a:t>Eventual</a:t>
            </a:r>
          </a:p>
        </p:txBody>
      </p:sp>
      <p:sp>
        <p:nvSpPr>
          <p:cNvPr id="6" name="Title 5"/>
          <p:cNvSpPr>
            <a:spLocks noGrp="1"/>
          </p:cNvSpPr>
          <p:nvPr>
            <p:ph type="title"/>
          </p:nvPr>
        </p:nvSpPr>
        <p:spPr/>
        <p:txBody>
          <a:bodyPr/>
          <a:lstStyle/>
          <a:p>
            <a:r>
              <a:rPr lang="en-US" sz="4000" dirty="0"/>
              <a:t>Tunable Consistency – four distinct levels</a:t>
            </a:r>
            <a:br>
              <a:rPr lang="en-US" sz="4000" dirty="0"/>
            </a:br>
            <a:endParaRPr lang="en-US" sz="4000" dirty="0"/>
          </a:p>
        </p:txBody>
      </p:sp>
    </p:spTree>
    <p:extLst>
      <p:ext uri="{BB962C8B-B14F-4D97-AF65-F5344CB8AC3E}">
        <p14:creationId xmlns:p14="http://schemas.microsoft.com/office/powerpoint/2010/main" val="158338580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Strong</a:t>
            </a:r>
            <a:r>
              <a:rPr lang="en-US" sz="4000" dirty="0" smtClean="0">
                <a:solidFill>
                  <a:schemeClr val="tx1"/>
                </a:solidFill>
              </a:rPr>
              <a:t> </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All writes are visible to all readers. Writes synchronously committed by a majority quorum of replicas and reads are acknowledged by the majority read quorum.</a:t>
            </a:r>
          </a:p>
        </p:txBody>
      </p:sp>
    </p:spTree>
    <p:extLst>
      <p:ext uri="{BB962C8B-B14F-4D97-AF65-F5344CB8AC3E}">
        <p14:creationId xmlns:p14="http://schemas.microsoft.com/office/powerpoint/2010/main" val="125908369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Bounded Stateless</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Guaranteed ordering of writes, reads adhere to minimum freshness. Writes are propagated asynchronously, reads are acknowledged by majority quorum lagging by at most K prefixes.</a:t>
            </a:r>
          </a:p>
        </p:txBody>
      </p:sp>
    </p:spTree>
    <p:extLst>
      <p:ext uri="{BB962C8B-B14F-4D97-AF65-F5344CB8AC3E}">
        <p14:creationId xmlns:p14="http://schemas.microsoft.com/office/powerpoint/2010/main" val="4138824199"/>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Session</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t>Read your own writes. Writes are propagated asynchronously while reads for a session are issued against the replica that can serve the requested version.</a:t>
            </a:r>
          </a:p>
        </p:txBody>
      </p:sp>
    </p:spTree>
    <p:extLst>
      <p:ext uri="{BB962C8B-B14F-4D97-AF65-F5344CB8AC3E}">
        <p14:creationId xmlns:p14="http://schemas.microsoft.com/office/powerpoint/2010/main" val="113465756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218861"/>
            <a:ext cx="11112500" cy="4675187"/>
          </a:xfrm>
          <a:prstGeom prst="rect">
            <a:avLst/>
          </a:prstGeom>
        </p:spPr>
        <p:txBody>
          <a:bodyPr/>
          <a:lstStyle/>
          <a:p>
            <a:r>
              <a:rPr lang="en-US" sz="2800" dirty="0">
                <a:latin typeface="Segoe UI (Body)"/>
              </a:rPr>
              <a:t>Compliant with industry regulations and policies</a:t>
            </a:r>
          </a:p>
          <a:p>
            <a:r>
              <a:rPr lang="en-US" sz="2800" dirty="0">
                <a:latin typeface="Segoe UI (Body)"/>
              </a:rPr>
              <a:t>Secured Encrypted Database Files</a:t>
            </a:r>
          </a:p>
          <a:p>
            <a:r>
              <a:rPr lang="en-US" sz="2800" dirty="0">
                <a:latin typeface="Segoe UI (Body)"/>
              </a:rPr>
              <a:t>Limit exposure of sensitive data</a:t>
            </a:r>
          </a:p>
          <a:p>
            <a:pPr marL="346074" lvl="1" indent="-342900" defTabSz="914051">
              <a:spcBef>
                <a:spcPts val="600"/>
              </a:spcBef>
            </a:pPr>
            <a:endParaRPr lang="en-US" sz="2800" spc="-51" dirty="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81400" y="2895600"/>
            <a:ext cx="4343400" cy="3063292"/>
          </a:xfrm>
          <a:prstGeom prst="rect">
            <a:avLst/>
          </a:prstGeom>
        </p:spPr>
      </p:pic>
      <p:sp>
        <p:nvSpPr>
          <p:cNvPr id="5" name="Pentagon 4"/>
          <p:cNvSpPr/>
          <p:nvPr/>
        </p:nvSpPr>
        <p:spPr bwMode="auto">
          <a:xfrm>
            <a:off x="4315620"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a:solidFill>
                  <a:schemeClr val="bg1"/>
                </a:solidFill>
                <a:latin typeface="Segoe UI Light" pitchFamily="34" charset="0"/>
              </a:rPr>
              <a:t>Protect Sensitive Data</a:t>
            </a:r>
          </a:p>
        </p:txBody>
      </p:sp>
    </p:spTree>
    <p:extLst>
      <p:ext uri="{BB962C8B-B14F-4D97-AF65-F5344CB8AC3E}">
        <p14:creationId xmlns:p14="http://schemas.microsoft.com/office/powerpoint/2010/main" val="1425330489"/>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a:solidFill>
                  <a:schemeClr val="tx1"/>
                </a:solidFill>
              </a:rPr>
              <a:t>Tunable </a:t>
            </a:r>
            <a:r>
              <a:rPr lang="en-US" sz="4000" dirty="0" smtClean="0">
                <a:solidFill>
                  <a:schemeClr val="tx1"/>
                </a:solidFill>
              </a:rPr>
              <a:t>Consistency</a:t>
            </a:r>
            <a:br>
              <a:rPr lang="en-US" sz="4000" dirty="0" smtClean="0">
                <a:solidFill>
                  <a:schemeClr val="tx1"/>
                </a:solidFill>
              </a:rPr>
            </a:br>
            <a:r>
              <a:rPr lang="en-US" sz="4000" b="1" dirty="0" smtClean="0">
                <a:solidFill>
                  <a:schemeClr val="tx1"/>
                </a:solidFill>
                <a:latin typeface="+mn-lt"/>
              </a:rPr>
              <a:t>Eventual</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p:txBody>
          <a:bodyPr/>
          <a:lstStyle/>
          <a:p>
            <a:pPr marL="0" indent="0">
              <a:buNone/>
            </a:pPr>
            <a:r>
              <a:rPr lang="en-US" sz="4000" dirty="0">
                <a:solidFill>
                  <a:schemeClr val="tx1"/>
                </a:solidFill>
              </a:rPr>
              <a:t>Reads eventually converge with writes. Writes are propagated asynchronously while reads can be acknowledged by any replica. Readers may view older data then previously observed.</a:t>
            </a:r>
            <a:endParaRPr lang="en-US" sz="4000" dirty="0"/>
          </a:p>
        </p:txBody>
      </p:sp>
    </p:spTree>
    <p:extLst>
      <p:ext uri="{BB962C8B-B14F-4D97-AF65-F5344CB8AC3E}">
        <p14:creationId xmlns:p14="http://schemas.microsoft.com/office/powerpoint/2010/main" val="143893496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chemeClr val="tx1"/>
                </a:solidFill>
              </a:rPr>
              <a:t>Tunable </a:t>
            </a:r>
            <a:r>
              <a:rPr lang="en-US" dirty="0" smtClean="0">
                <a:solidFill>
                  <a:schemeClr val="tx1"/>
                </a:solidFill>
              </a:rPr>
              <a:t>Consistency</a:t>
            </a:r>
            <a:endParaRPr lang="en-US" dirty="0">
              <a:solidFill>
                <a:schemeClr val="tx1"/>
              </a:solidFill>
            </a:endParaRPr>
          </a:p>
        </p:txBody>
      </p:sp>
      <p:graphicFrame>
        <p:nvGraphicFramePr>
          <p:cNvPr id="6" name="Table 5"/>
          <p:cNvGraphicFramePr>
            <a:graphicFrameLocks noGrp="1"/>
          </p:cNvGraphicFramePr>
          <p:nvPr>
            <p:extLst/>
          </p:nvPr>
        </p:nvGraphicFramePr>
        <p:xfrm>
          <a:off x="199696" y="1680895"/>
          <a:ext cx="11792608" cy="3496210"/>
        </p:xfrm>
        <a:graphic>
          <a:graphicData uri="http://schemas.openxmlformats.org/drawingml/2006/table">
            <a:tbl>
              <a:tblPr firstRow="1" bandRow="1"/>
              <a:tblGrid>
                <a:gridCol w="2385849">
                  <a:extLst>
                    <a:ext uri="{9D8B030D-6E8A-4147-A177-3AD203B41FA5}">
                      <a16:colId xmlns:a16="http://schemas.microsoft.com/office/drawing/2014/main" val="20000"/>
                    </a:ext>
                  </a:extLst>
                </a:gridCol>
                <a:gridCol w="4637281">
                  <a:extLst>
                    <a:ext uri="{9D8B030D-6E8A-4147-A177-3AD203B41FA5}">
                      <a16:colId xmlns:a16="http://schemas.microsoft.com/office/drawing/2014/main" val="20001"/>
                    </a:ext>
                  </a:extLst>
                </a:gridCol>
                <a:gridCol w="4769478">
                  <a:extLst>
                    <a:ext uri="{9D8B030D-6E8A-4147-A177-3AD203B41FA5}">
                      <a16:colId xmlns:a16="http://schemas.microsoft.com/office/drawing/2014/main" val="20002"/>
                    </a:ext>
                  </a:extLst>
                </a:gridCol>
              </a:tblGrid>
              <a:tr h="298808">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endParaRPr lang="en-US" sz="4000" i="1"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Writes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b="1" kern="1200">
                          <a:solidFill>
                            <a:schemeClr val="tx1"/>
                          </a:solidFill>
                          <a:latin typeface="Calibri" panose="020F0502020204030204"/>
                        </a:defRPr>
                      </a:lvl1pPr>
                      <a:lvl2pPr marL="343024" algn="l" defTabSz="686047" rtl="0" eaLnBrk="1" latinLnBrk="0" hangingPunct="1">
                        <a:defRPr sz="1400" b="1" kern="1200">
                          <a:solidFill>
                            <a:schemeClr val="tx1"/>
                          </a:solidFill>
                          <a:latin typeface="Calibri" panose="020F0502020204030204"/>
                        </a:defRPr>
                      </a:lvl2pPr>
                      <a:lvl3pPr marL="686047" algn="l" defTabSz="686047" rtl="0" eaLnBrk="1" latinLnBrk="0" hangingPunct="1">
                        <a:defRPr sz="1400" b="1" kern="1200">
                          <a:solidFill>
                            <a:schemeClr val="tx1"/>
                          </a:solidFill>
                          <a:latin typeface="Calibri" panose="020F0502020204030204"/>
                        </a:defRPr>
                      </a:lvl3pPr>
                      <a:lvl4pPr marL="1029070" algn="l" defTabSz="686047" rtl="0" eaLnBrk="1" latinLnBrk="0" hangingPunct="1">
                        <a:defRPr sz="1400" b="1" kern="1200">
                          <a:solidFill>
                            <a:schemeClr val="tx1"/>
                          </a:solidFill>
                          <a:latin typeface="Calibri" panose="020F0502020204030204"/>
                        </a:defRPr>
                      </a:lvl4pPr>
                      <a:lvl5pPr marL="1372094" algn="l" defTabSz="686047" rtl="0" eaLnBrk="1" latinLnBrk="0" hangingPunct="1">
                        <a:defRPr sz="1400" b="1" kern="1200">
                          <a:solidFill>
                            <a:schemeClr val="tx1"/>
                          </a:solidFill>
                          <a:latin typeface="Calibri" panose="020F0502020204030204"/>
                        </a:defRPr>
                      </a:lvl5pPr>
                      <a:lvl6pPr marL="1715118" algn="l" defTabSz="686047" rtl="0" eaLnBrk="1" latinLnBrk="0" hangingPunct="1">
                        <a:defRPr sz="1400" b="1" kern="1200">
                          <a:solidFill>
                            <a:schemeClr val="tx1"/>
                          </a:solidFill>
                          <a:latin typeface="Calibri" panose="020F0502020204030204"/>
                        </a:defRPr>
                      </a:lvl6pPr>
                      <a:lvl7pPr marL="2058140" algn="l" defTabSz="686047" rtl="0" eaLnBrk="1" latinLnBrk="0" hangingPunct="1">
                        <a:defRPr sz="1400" b="1" kern="1200">
                          <a:solidFill>
                            <a:schemeClr val="tx1"/>
                          </a:solidFill>
                          <a:latin typeface="Calibri" panose="020F0502020204030204"/>
                        </a:defRPr>
                      </a:lvl7pPr>
                      <a:lvl8pPr marL="2401164" algn="l" defTabSz="686047" rtl="0" eaLnBrk="1" latinLnBrk="0" hangingPunct="1">
                        <a:defRPr sz="1400" b="1" kern="1200">
                          <a:solidFill>
                            <a:schemeClr val="tx1"/>
                          </a:solidFill>
                          <a:latin typeface="Calibri" panose="020F0502020204030204"/>
                        </a:defRPr>
                      </a:lvl8pPr>
                      <a:lvl9pPr marL="2744188" algn="l" defTabSz="686047" rtl="0" eaLnBrk="1" latinLnBrk="0" hangingPunct="1">
                        <a:defRPr sz="1400" b="1" kern="1200">
                          <a:solidFill>
                            <a:schemeClr val="tx1"/>
                          </a:solidFill>
                          <a:latin typeface="Calibri" panose="020F0502020204030204"/>
                        </a:defRPr>
                      </a:lvl9pPr>
                    </a:lstStyle>
                    <a:p>
                      <a:r>
                        <a:rPr lang="en-US" sz="3200" b="0" i="1" dirty="0" smtClean="0">
                          <a:solidFill>
                            <a:schemeClr val="tx1"/>
                          </a:solidFill>
                          <a:latin typeface="+mj-lt"/>
                          <a:cs typeface="Consolas" panose="020B0609020204030204" pitchFamily="49" charset="0"/>
                        </a:rPr>
                        <a:t>Reads</a:t>
                      </a:r>
                      <a:endParaRPr lang="en-US" sz="3200" b="0" i="1" dirty="0">
                        <a:solidFill>
                          <a:schemeClr val="tx1"/>
                        </a:solidFill>
                        <a:latin typeface="+mj-lt"/>
                        <a:cs typeface="Consolas" panose="020B0609020204030204" pitchFamily="49" charset="0"/>
                      </a:endParaRPr>
                    </a:p>
                  </a:txBody>
                  <a:tcPr marL="89642" marR="89642" marT="44821" marB="44821" anchor="b">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Strong</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sync quorum writes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a:t>
                      </a:r>
                      <a:r>
                        <a:rPr lang="en-US" sz="4000" baseline="0" dirty="0" smtClean="0">
                          <a:solidFill>
                            <a:schemeClr val="tx1"/>
                          </a:solidFill>
                          <a:latin typeface="+mj-lt"/>
                          <a:cs typeface="Consolas" panose="020B0609020204030204" pitchFamily="49" charset="0"/>
                        </a:rPr>
                        <a:t>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w="12700" cmpd="sng">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1"/>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Bounded</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baseline="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quorum reads</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75696">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session bound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a:noFill/>
                    </a:lnB>
                    <a:lnTlToBr w="12700" cmpd="sng">
                      <a:noFill/>
                      <a:prstDash val="solid"/>
                    </a:lnTlToBr>
                    <a:lnBlToTr w="12700" cmpd="sng">
                      <a:noFill/>
                      <a:prstDash val="solid"/>
                    </a:lnBlToTr>
                    <a:solidFill>
                      <a:sysClr val="windowText" lastClr="000000">
                        <a:alpha val="20000"/>
                      </a:sysClr>
                    </a:solidFill>
                  </a:tcPr>
                </a:tc>
                <a:extLst>
                  <a:ext uri="{0D108BD9-81ED-4DB2-BD59-A6C34878D82A}">
                    <a16:rowId xmlns:a16="http://schemas.microsoft.com/office/drawing/2014/main" val="10003"/>
                  </a:ext>
                </a:extLst>
              </a:tr>
              <a:tr h="507974">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Eventual</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err="1" smtClean="0">
                          <a:solidFill>
                            <a:schemeClr val="tx1"/>
                          </a:solidFill>
                          <a:latin typeface="+mj-lt"/>
                          <a:cs typeface="Consolas" panose="020B0609020204030204" pitchFamily="49" charset="0"/>
                        </a:rPr>
                        <a:t>async</a:t>
                      </a:r>
                      <a:r>
                        <a:rPr lang="en-US" sz="4000" dirty="0" smtClean="0">
                          <a:solidFill>
                            <a:schemeClr val="tx1"/>
                          </a:solidFill>
                          <a:latin typeface="+mj-lt"/>
                          <a:cs typeface="Consolas" panose="020B0609020204030204" pitchFamily="49" charset="0"/>
                        </a:rPr>
                        <a:t> replication</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tx1"/>
                          </a:solidFill>
                          <a:latin typeface="Calibri" panose="020F0502020204030204"/>
                        </a:defRPr>
                      </a:lvl1pPr>
                      <a:lvl2pPr marL="343024" algn="l" defTabSz="686047" rtl="0" eaLnBrk="1" latinLnBrk="0" hangingPunct="1">
                        <a:defRPr sz="1400" kern="1200">
                          <a:solidFill>
                            <a:schemeClr val="tx1"/>
                          </a:solidFill>
                          <a:latin typeface="Calibri" panose="020F0502020204030204"/>
                        </a:defRPr>
                      </a:lvl2pPr>
                      <a:lvl3pPr marL="686047" algn="l" defTabSz="686047" rtl="0" eaLnBrk="1" latinLnBrk="0" hangingPunct="1">
                        <a:defRPr sz="1400" kern="1200">
                          <a:solidFill>
                            <a:schemeClr val="tx1"/>
                          </a:solidFill>
                          <a:latin typeface="Calibri" panose="020F0502020204030204"/>
                        </a:defRPr>
                      </a:lvl3pPr>
                      <a:lvl4pPr marL="1029070" algn="l" defTabSz="686047" rtl="0" eaLnBrk="1" latinLnBrk="0" hangingPunct="1">
                        <a:defRPr sz="1400" kern="1200">
                          <a:solidFill>
                            <a:schemeClr val="tx1"/>
                          </a:solidFill>
                          <a:latin typeface="Calibri" panose="020F0502020204030204"/>
                        </a:defRPr>
                      </a:lvl4pPr>
                      <a:lvl5pPr marL="1372094" algn="l" defTabSz="686047" rtl="0" eaLnBrk="1" latinLnBrk="0" hangingPunct="1">
                        <a:defRPr sz="1400" kern="1200">
                          <a:solidFill>
                            <a:schemeClr val="tx1"/>
                          </a:solidFill>
                          <a:latin typeface="Calibri" panose="020F0502020204030204"/>
                        </a:defRPr>
                      </a:lvl5pPr>
                      <a:lvl6pPr marL="1715118" algn="l" defTabSz="686047" rtl="0" eaLnBrk="1" latinLnBrk="0" hangingPunct="1">
                        <a:defRPr sz="1400" kern="1200">
                          <a:solidFill>
                            <a:schemeClr val="tx1"/>
                          </a:solidFill>
                          <a:latin typeface="Calibri" panose="020F0502020204030204"/>
                        </a:defRPr>
                      </a:lvl6pPr>
                      <a:lvl7pPr marL="2058140" algn="l" defTabSz="686047" rtl="0" eaLnBrk="1" latinLnBrk="0" hangingPunct="1">
                        <a:defRPr sz="1400" kern="1200">
                          <a:solidFill>
                            <a:schemeClr val="tx1"/>
                          </a:solidFill>
                          <a:latin typeface="Calibri" panose="020F0502020204030204"/>
                        </a:defRPr>
                      </a:lvl7pPr>
                      <a:lvl8pPr marL="2401164" algn="l" defTabSz="686047" rtl="0" eaLnBrk="1" latinLnBrk="0" hangingPunct="1">
                        <a:defRPr sz="1400" kern="1200">
                          <a:solidFill>
                            <a:schemeClr val="tx1"/>
                          </a:solidFill>
                          <a:latin typeface="Calibri" panose="020F0502020204030204"/>
                        </a:defRPr>
                      </a:lvl8pPr>
                      <a:lvl9pPr marL="2744188" algn="l" defTabSz="686047" rtl="0" eaLnBrk="1" latinLnBrk="0" hangingPunct="1">
                        <a:defRPr sz="1400" kern="1200">
                          <a:solidFill>
                            <a:schemeClr val="tx1"/>
                          </a:solidFill>
                          <a:latin typeface="Calibri" panose="020F0502020204030204"/>
                        </a:defRPr>
                      </a:lvl9pPr>
                    </a:lstStyle>
                    <a:p>
                      <a:r>
                        <a:rPr lang="en-US" sz="4000" dirty="0" smtClean="0">
                          <a:solidFill>
                            <a:schemeClr val="tx1"/>
                          </a:solidFill>
                          <a:latin typeface="+mj-lt"/>
                          <a:cs typeface="Consolas" panose="020B0609020204030204" pitchFamily="49" charset="0"/>
                        </a:rPr>
                        <a:t>any replica</a:t>
                      </a:r>
                      <a:endParaRPr lang="en-US" sz="4000" dirty="0">
                        <a:solidFill>
                          <a:schemeClr val="tx1"/>
                        </a:solidFill>
                        <a:latin typeface="+mj-lt"/>
                        <a:cs typeface="Consolas" panose="020B0609020204030204" pitchFamily="49" charset="0"/>
                      </a:endParaRPr>
                    </a:p>
                  </a:txBody>
                  <a:tcPr marL="89642" marR="89642" marT="44821" marB="44821">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9" name="Table 8"/>
          <p:cNvGraphicFramePr>
            <a:graphicFrameLocks noGrp="1"/>
          </p:cNvGraphicFramePr>
          <p:nvPr>
            <p:extLst/>
          </p:nvPr>
        </p:nvGraphicFramePr>
        <p:xfrm>
          <a:off x="177554" y="5303520"/>
          <a:ext cx="12023864" cy="1554480"/>
        </p:xfrm>
        <a:graphic>
          <a:graphicData uri="http://schemas.openxmlformats.org/drawingml/2006/table">
            <a:tbl>
              <a:tblPr firstRow="1" bandRow="1">
                <a:tableStyleId>{5C22544A-7EE6-4342-B048-85BDC9FD1C3A}</a:tableStyleId>
              </a:tblPr>
              <a:tblGrid>
                <a:gridCol w="365098">
                  <a:extLst>
                    <a:ext uri="{9D8B030D-6E8A-4147-A177-3AD203B41FA5}">
                      <a16:colId xmlns:a16="http://schemas.microsoft.com/office/drawing/2014/main" val="20000"/>
                    </a:ext>
                  </a:extLst>
                </a:gridCol>
                <a:gridCol w="11658766">
                  <a:extLst>
                    <a:ext uri="{9D8B030D-6E8A-4147-A177-3AD203B41FA5}">
                      <a16:colId xmlns:a16="http://schemas.microsoft.com/office/drawing/2014/main" val="20001"/>
                    </a:ext>
                  </a:extLst>
                </a:gridCol>
              </a:tblGrid>
              <a:tr h="1245476">
                <a:tc>
                  <a:txBody>
                    <a:bodyPr/>
                    <a:lstStyle/>
                    <a:p>
                      <a:r>
                        <a:rPr lang="en-US" sz="3200" b="0" kern="1200" dirty="0" smtClean="0">
                          <a:solidFill>
                            <a:schemeClr val="tx1"/>
                          </a:solidFill>
                          <a:latin typeface="+mj-lt"/>
                          <a:ea typeface="+mn-ea"/>
                          <a:cs typeface="Consolas" panose="020B0609020204030204" pitchFamily="49" charset="0"/>
                        </a:rPr>
                        <a:t>*</a:t>
                      </a:r>
                      <a:endParaRPr lang="en-US" sz="3200" b="0" kern="1200" dirty="0">
                        <a:solidFill>
                          <a:schemeClr val="tx1"/>
                        </a:solidFill>
                        <a:latin typeface="+mj-lt"/>
                        <a:ea typeface="+mn-ea"/>
                        <a:cs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3200" b="0" kern="1200" dirty="0" smtClean="0">
                          <a:solidFill>
                            <a:schemeClr val="tx1"/>
                          </a:solidFill>
                          <a:latin typeface="+mj-lt"/>
                          <a:ea typeface="+mn-ea"/>
                          <a:cs typeface="Consolas" panose="020B0609020204030204" pitchFamily="49" charset="0"/>
                        </a:rPr>
                        <a:t>Ideal consistency and performance tradeoff for many application scenarios. High performance writes and reads with predictable consistency.</a:t>
                      </a:r>
                      <a:endParaRPr lang="en-US" sz="3200" b="0" kern="1200" dirty="0">
                        <a:solidFill>
                          <a:schemeClr val="tx1"/>
                        </a:solidFill>
                        <a:latin typeface="+mj-lt"/>
                        <a:ea typeface="+mn-ea"/>
                        <a:cs typeface="Consolas" panose="020B0609020204030204" pitchFamily="49" charset="0"/>
                      </a:endParaRPr>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Rectangle 1"/>
          <p:cNvSpPr/>
          <p:nvPr/>
        </p:nvSpPr>
        <p:spPr>
          <a:xfrm>
            <a:off x="1754066" y="3733065"/>
            <a:ext cx="382162" cy="707886"/>
          </a:xfrm>
          <a:prstGeom prst="rect">
            <a:avLst/>
          </a:prstGeom>
        </p:spPr>
        <p:txBody>
          <a:bodyPr wrap="square">
            <a:spAutoFit/>
          </a:bodyPr>
          <a:lstStyle/>
          <a:p>
            <a:r>
              <a:rPr lang="en-US" sz="4000" dirty="0">
                <a:latin typeface="+mj-lt"/>
                <a:cs typeface="Consolas" panose="020B0609020204030204" pitchFamily="49" charset="0"/>
              </a:rPr>
              <a:t>*</a:t>
            </a:r>
          </a:p>
        </p:txBody>
      </p:sp>
    </p:spTree>
    <p:extLst>
      <p:ext uri="{BB962C8B-B14F-4D97-AF65-F5344CB8AC3E}">
        <p14:creationId xmlns:p14="http://schemas.microsoft.com/office/powerpoint/2010/main" val="1250000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marL="0" indent="0">
              <a:buNone/>
            </a:pPr>
            <a:r>
              <a:rPr lang="en-US" sz="6600" dirty="0" smtClean="0"/>
              <a:t>Hash</a:t>
            </a:r>
            <a:r>
              <a:rPr lang="en-US" sz="6600" dirty="0"/>
              <a:t/>
            </a:r>
            <a:br>
              <a:rPr lang="en-US" sz="6600" dirty="0"/>
            </a:br>
            <a:r>
              <a:rPr lang="en-US" sz="6600" dirty="0" smtClean="0"/>
              <a:t>Range</a:t>
            </a:r>
            <a:r>
              <a:rPr lang="en-US" sz="6600" dirty="0"/>
              <a:t/>
            </a:r>
            <a:br>
              <a:rPr lang="en-US" sz="6600" dirty="0"/>
            </a:br>
            <a:r>
              <a:rPr lang="en-US" sz="6600" dirty="0" smtClean="0"/>
              <a:t>Lookup</a:t>
            </a:r>
            <a:endParaRPr lang="en-US" sz="6600" dirty="0"/>
          </a:p>
        </p:txBody>
      </p:sp>
      <p:sp>
        <p:nvSpPr>
          <p:cNvPr id="6" name="Title 5"/>
          <p:cNvSpPr>
            <a:spLocks noGrp="1"/>
          </p:cNvSpPr>
          <p:nvPr>
            <p:ph type="title"/>
          </p:nvPr>
        </p:nvSpPr>
        <p:spPr/>
        <p:txBody>
          <a:bodyPr/>
          <a:lstStyle/>
          <a:p>
            <a:r>
              <a:rPr lang="en-US" sz="4000" dirty="0" smtClean="0"/>
              <a:t>Partitioning Data</a:t>
            </a:r>
            <a:r>
              <a:rPr lang="en-US" sz="4000" dirty="0"/>
              <a:t/>
            </a:r>
            <a:br>
              <a:rPr lang="en-US" sz="4000" dirty="0"/>
            </a:br>
            <a:endParaRPr lang="en-US" sz="4000" dirty="0"/>
          </a:p>
        </p:txBody>
      </p:sp>
    </p:spTree>
    <p:extLst>
      <p:ext uri="{BB962C8B-B14F-4D97-AF65-F5344CB8AC3E}">
        <p14:creationId xmlns:p14="http://schemas.microsoft.com/office/powerpoint/2010/main" val="1691820211"/>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Hash</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65516" y="1445113"/>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the value of a hash function, allowing you to evenly distribute requests and data across a number of partitions</a:t>
            </a:r>
          </a:p>
        </p:txBody>
      </p:sp>
    </p:spTree>
    <p:extLst>
      <p:ext uri="{BB962C8B-B14F-4D97-AF65-F5344CB8AC3E}">
        <p14:creationId xmlns:p14="http://schemas.microsoft.com/office/powerpoint/2010/main" val="191694179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Range</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427015" y="1612836"/>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whether the partition key is within a certain range. </a:t>
            </a:r>
          </a:p>
        </p:txBody>
      </p:sp>
    </p:spTree>
    <p:extLst>
      <p:ext uri="{BB962C8B-B14F-4D97-AF65-F5344CB8AC3E}">
        <p14:creationId xmlns:p14="http://schemas.microsoft.com/office/powerpoint/2010/main" val="4203712641"/>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oAutofit/>
          </a:bodyPr>
          <a:lstStyle/>
          <a:p>
            <a:pPr marL="252000"/>
            <a:r>
              <a:rPr lang="en-US" sz="4000" dirty="0" smtClean="0">
                <a:solidFill>
                  <a:schemeClr val="tx1"/>
                </a:solidFill>
              </a:rPr>
              <a:t>Partitioning</a:t>
            </a:r>
            <a:br>
              <a:rPr lang="en-US" sz="4000" dirty="0" smtClean="0">
                <a:solidFill>
                  <a:schemeClr val="tx1"/>
                </a:solidFill>
              </a:rPr>
            </a:br>
            <a:r>
              <a:rPr lang="en-US" sz="4000" b="1" dirty="0" smtClean="0">
                <a:solidFill>
                  <a:schemeClr val="tx1"/>
                </a:solidFill>
                <a:latin typeface="+mn-lt"/>
              </a:rPr>
              <a:t>Lookup</a:t>
            </a:r>
            <a:r>
              <a:rPr lang="en-US" sz="4000" dirty="0">
                <a:solidFill>
                  <a:schemeClr val="tx1"/>
                </a:solidFill>
              </a:rPr>
              <a:t/>
            </a:r>
            <a:br>
              <a:rPr lang="en-US" sz="4000" dirty="0">
                <a:solidFill>
                  <a:schemeClr val="tx1"/>
                </a:solidFill>
              </a:rPr>
            </a:br>
            <a:endParaRPr lang="en-US" sz="4000" dirty="0">
              <a:solidFill>
                <a:schemeClr val="tx1"/>
              </a:solidFill>
            </a:endParaRPr>
          </a:p>
        </p:txBody>
      </p:sp>
      <p:sp>
        <p:nvSpPr>
          <p:cNvPr id="3" name="Content Placeholder 2"/>
          <p:cNvSpPr>
            <a:spLocks noGrp="1"/>
          </p:cNvSpPr>
          <p:nvPr>
            <p:ph sz="quarter" idx="10"/>
          </p:nvPr>
        </p:nvSpPr>
        <p:spPr>
          <a:xfrm>
            <a:off x="3536322" y="1362580"/>
            <a:ext cx="8625516" cy="4420683"/>
          </a:xfrm>
        </p:spPr>
        <p:txBody>
          <a:bodyPr/>
          <a:lstStyle/>
          <a:p>
            <a:pPr marL="0" indent="0">
              <a:buNone/>
            </a:pPr>
            <a:r>
              <a:rPr lang="en-US" sz="4000" dirty="0">
                <a:solidFill>
                  <a:schemeClr val="tx1"/>
                </a:solidFill>
              </a:rPr>
              <a:t>P</a:t>
            </a:r>
            <a:r>
              <a:rPr lang="en-US" sz="4000" dirty="0" smtClean="0">
                <a:solidFill>
                  <a:schemeClr val="tx1"/>
                </a:solidFill>
              </a:rPr>
              <a:t>artitions </a:t>
            </a:r>
            <a:r>
              <a:rPr lang="en-US" sz="4000" dirty="0">
                <a:solidFill>
                  <a:schemeClr val="tx1"/>
                </a:solidFill>
              </a:rPr>
              <a:t>are assigned based on a lookup map that assigns discrete partition values to specific partitions a.k.a. a partition or shard map.</a:t>
            </a:r>
          </a:p>
        </p:txBody>
      </p:sp>
    </p:spTree>
    <p:extLst>
      <p:ext uri="{BB962C8B-B14F-4D97-AF65-F5344CB8AC3E}">
        <p14:creationId xmlns:p14="http://schemas.microsoft.com/office/powerpoint/2010/main" val="3369487982"/>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Interacting with </a:t>
            </a:r>
            <a:r>
              <a:rPr lang="en-US" dirty="0" err="1" smtClean="0"/>
              <a:t>DocumentDB</a:t>
            </a:r>
            <a:endParaRPr lang="en-US" dirty="0"/>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218861"/>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90626" y="2514601"/>
            <a:ext cx="2489328" cy="2578233"/>
          </a:xfrm>
          <a:prstGeom prst="rect">
            <a:avLst/>
          </a:prstGeom>
        </p:spPr>
      </p:pic>
    </p:spTree>
    <p:extLst>
      <p:ext uri="{BB962C8B-B14F-4D97-AF65-F5344CB8AC3E}">
        <p14:creationId xmlns:p14="http://schemas.microsoft.com/office/powerpoint/2010/main" val="58500229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Azure Search </a:t>
            </a:r>
            <a:r>
              <a:rPr lang="en-US" dirty="0" smtClean="0"/>
              <a:t>walkthrough</a:t>
            </a:r>
            <a:endParaRPr lang="en-US" dirty="0"/>
          </a:p>
        </p:txBody>
      </p:sp>
    </p:spTree>
    <p:extLst>
      <p:ext uri="{BB962C8B-B14F-4D97-AF65-F5344CB8AC3E}">
        <p14:creationId xmlns:p14="http://schemas.microsoft.com/office/powerpoint/2010/main" val="2434641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6323" r="35609"/>
          <a:stretch/>
        </p:blipFill>
        <p:spPr>
          <a:xfrm>
            <a:off x="307428" y="714254"/>
            <a:ext cx="7705749" cy="6025626"/>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Global Availability</a:t>
            </a:r>
            <a:endParaRPr lang="en-US" dirty="0"/>
          </a:p>
        </p:txBody>
      </p:sp>
    </p:spTree>
    <p:extLst>
      <p:ext uri="{BB962C8B-B14F-4D97-AF65-F5344CB8AC3E}">
        <p14:creationId xmlns:p14="http://schemas.microsoft.com/office/powerpoint/2010/main" val="4262279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2066"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FFFFFF"/>
                </a:solidFill>
              </a:rPr>
              <a:t>Microsoft Azure </a:t>
            </a:r>
            <a:r>
              <a:rPr lang="en-US" sz="2800" b="1" dirty="0" err="1">
                <a:solidFill>
                  <a:srgbClr val="FFFFFF"/>
                </a:solidFill>
              </a:rPr>
              <a:t>HDInsight</a:t>
            </a:r>
            <a:endParaRPr lang="en-US" sz="2800" b="1" dirty="0">
              <a:solidFill>
                <a:srgbClr val="FFFFFF"/>
              </a:solidFill>
            </a:endParaRPr>
          </a:p>
        </p:txBody>
      </p:sp>
      <p:sp>
        <p:nvSpPr>
          <p:cNvPr id="18" name="TextBox 17"/>
          <p:cNvSpPr txBox="1"/>
          <p:nvPr/>
        </p:nvSpPr>
        <p:spPr>
          <a:xfrm>
            <a:off x="4191000" y="2593612"/>
            <a:ext cx="8353426" cy="2246769"/>
          </a:xfrm>
          <a:prstGeom prst="rect">
            <a:avLst/>
          </a:prstGeom>
          <a:noFill/>
        </p:spPr>
        <p:txBody>
          <a:bodyPr wrap="square" rtlCol="0">
            <a:spAutoFit/>
          </a:bodyPr>
          <a:lstStyle/>
          <a:p>
            <a:pPr>
              <a:spcAft>
                <a:spcPts val="1200"/>
              </a:spcAft>
            </a:pPr>
            <a:r>
              <a:rPr lang="en-US" sz="2000" kern="0" dirty="0">
                <a:solidFill>
                  <a:srgbClr val="FFFFFF"/>
                </a:solidFill>
              </a:rPr>
              <a:t>Microsoft instance of Hadoop distribution running as service</a:t>
            </a:r>
          </a:p>
          <a:p>
            <a:pPr>
              <a:spcAft>
                <a:spcPts val="1200"/>
              </a:spcAft>
            </a:pPr>
            <a:r>
              <a:rPr lang="en-US" sz="2000" kern="0" dirty="0">
                <a:solidFill>
                  <a:srgbClr val="FFFFFF"/>
                </a:solidFill>
              </a:rPr>
              <a:t>Support existing ecosystem from Hive, Pig, </a:t>
            </a:r>
            <a:r>
              <a:rPr lang="en-US" sz="2000" kern="0" dirty="0" err="1">
                <a:solidFill>
                  <a:srgbClr val="FFFFFF"/>
                </a:solidFill>
              </a:rPr>
              <a:t>etc</a:t>
            </a:r>
            <a:endParaRPr lang="en-US" sz="2000" kern="0" dirty="0">
              <a:solidFill>
                <a:srgbClr val="FFFFFF"/>
              </a:solidFill>
            </a:endParaRPr>
          </a:p>
          <a:p>
            <a:pPr>
              <a:spcAft>
                <a:spcPts val="1200"/>
              </a:spcAft>
            </a:pPr>
            <a:r>
              <a:rPr lang="en-US" sz="2000" kern="0" dirty="0">
                <a:solidFill>
                  <a:srgbClr val="FFFFFF"/>
                </a:solidFill>
              </a:rPr>
              <a:t>Includes </a:t>
            </a:r>
            <a:r>
              <a:rPr lang="en-US" sz="2000" kern="0" dirty="0" err="1">
                <a:solidFill>
                  <a:srgbClr val="FFFFFF"/>
                </a:solidFill>
              </a:rPr>
              <a:t>HBase</a:t>
            </a:r>
            <a:r>
              <a:rPr lang="en-US" sz="2000" kern="0" dirty="0">
                <a:solidFill>
                  <a:srgbClr val="FFFFFF"/>
                </a:solidFill>
              </a:rPr>
              <a:t> and Storm </a:t>
            </a:r>
          </a:p>
          <a:p>
            <a:pPr>
              <a:spcAft>
                <a:spcPts val="1200"/>
              </a:spcAft>
            </a:pPr>
            <a:r>
              <a:rPr lang="en-US" sz="2000" kern="0" dirty="0">
                <a:solidFill>
                  <a:srgbClr val="FFFFFF"/>
                </a:solidFill>
              </a:rPr>
              <a:t>Extended to support Excel and BI tooling</a:t>
            </a:r>
          </a:p>
          <a:p>
            <a:pPr>
              <a:spcAft>
                <a:spcPts val="1200"/>
              </a:spcAft>
            </a:pPr>
            <a:r>
              <a:rPr lang="en-US" sz="2000" kern="0" dirty="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65" y="2372733"/>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1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2066"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50802" y="2125663"/>
            <a:ext cx="6407384" cy="2708434"/>
          </a:xfrm>
          <a:prstGeom prst="rect">
            <a:avLst/>
          </a:prstGeom>
          <a:noFill/>
        </p:spPr>
        <p:txBody>
          <a:bodyPr wrap="square" rtlCol="0">
            <a:spAutoFit/>
          </a:bodyPr>
          <a:lstStyle/>
          <a:p>
            <a:pPr>
              <a:spcAft>
                <a:spcPts val="1200"/>
              </a:spcAft>
            </a:pPr>
            <a:r>
              <a:rPr lang="en-US" sz="2000" kern="0" dirty="0">
                <a:solidFill>
                  <a:schemeClr val="bg1"/>
                </a:solidFill>
              </a:rPr>
              <a:t>Democratized platform for Machine Learning</a:t>
            </a:r>
          </a:p>
          <a:p>
            <a:pPr>
              <a:spcAft>
                <a:spcPts val="1200"/>
              </a:spcAft>
            </a:pPr>
            <a:r>
              <a:rPr lang="en-US" sz="2000" kern="0" dirty="0">
                <a:solidFill>
                  <a:schemeClr val="bg1"/>
                </a:solidFill>
              </a:rPr>
              <a:t>Fully-managed cloud service for building predictive </a:t>
            </a:r>
          </a:p>
          <a:p>
            <a:pPr>
              <a:spcAft>
                <a:spcPts val="1200"/>
              </a:spcAft>
            </a:pPr>
            <a:r>
              <a:rPr lang="en-US" sz="2000" kern="0" dirty="0">
                <a:solidFill>
                  <a:schemeClr val="bg1"/>
                </a:solidFill>
              </a:rPr>
              <a:t>analytics solutions</a:t>
            </a:r>
          </a:p>
          <a:p>
            <a:pPr>
              <a:spcAft>
                <a:spcPts val="1200"/>
              </a:spcAft>
            </a:pPr>
            <a:r>
              <a:rPr lang="en-US" sz="2000" kern="0" dirty="0">
                <a:solidFill>
                  <a:schemeClr val="bg1"/>
                </a:solidFill>
              </a:rPr>
              <a:t>Elastic, pay as you go with low operating costs</a:t>
            </a:r>
          </a:p>
          <a:p>
            <a:pPr>
              <a:spcAft>
                <a:spcPts val="1200"/>
              </a:spcAft>
            </a:pPr>
            <a:r>
              <a:rPr lang="en-US" sz="2000" kern="0" dirty="0">
                <a:solidFill>
                  <a:schemeClr val="bg1"/>
                </a:solidFill>
              </a:rPr>
              <a:t>Extend with Power BI, </a:t>
            </a:r>
            <a:r>
              <a:rPr lang="en-US" sz="2000" kern="0" dirty="0" err="1">
                <a:solidFill>
                  <a:schemeClr val="bg1"/>
                </a:solidFill>
              </a:rPr>
              <a:t>HDInsight</a:t>
            </a:r>
            <a:r>
              <a:rPr lang="en-US" sz="2000" kern="0" dirty="0">
                <a:solidFill>
                  <a:schemeClr val="bg1"/>
                </a:solidFill>
              </a:rPr>
              <a:t> and cloud hosted data</a:t>
            </a:r>
          </a:p>
          <a:p>
            <a:pPr>
              <a:spcAft>
                <a:spcPts val="1200"/>
              </a:spcAft>
            </a:pPr>
            <a:r>
              <a:rPr lang="en-US" sz="2000" kern="0" dirty="0">
                <a:solidFill>
                  <a:schemeClr val="bg1"/>
                </a:solidFill>
              </a:rPr>
              <a:t>Extensible, supports R and Python</a:t>
            </a:r>
          </a:p>
        </p:txBody>
      </p:sp>
      <p:grpSp>
        <p:nvGrpSpPr>
          <p:cNvPr id="19" name="Group 18"/>
          <p:cNvGrpSpPr/>
          <p:nvPr/>
        </p:nvGrpSpPr>
        <p:grpSpPr>
          <a:xfrm>
            <a:off x="685800" y="2209800"/>
            <a:ext cx="4876800" cy="3292208"/>
            <a:chOff x="452438" y="985838"/>
            <a:chExt cx="6494463" cy="4651816"/>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grpSp>
      </p:grpSp>
    </p:spTree>
    <p:extLst>
      <p:ext uri="{BB962C8B-B14F-4D97-AF65-F5344CB8AC3E}">
        <p14:creationId xmlns:p14="http://schemas.microsoft.com/office/powerpoint/2010/main" val="3374638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a:spLocks noChangeAspect="1"/>
          </p:cNvSpPr>
          <p:nvPr/>
        </p:nvSpPr>
        <p:spPr bwMode="auto">
          <a:xfrm>
            <a:off x="6903480" y="623934"/>
            <a:ext cx="969591" cy="96882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0" name="Group 39"/>
          <p:cNvGrpSpPr>
            <a:grpSpLocks noChangeAspect="1"/>
          </p:cNvGrpSpPr>
          <p:nvPr/>
        </p:nvGrpSpPr>
        <p:grpSpPr>
          <a:xfrm>
            <a:off x="1031136" y="599637"/>
            <a:ext cx="9912137" cy="4280628"/>
            <a:chOff x="579437" y="1965325"/>
            <a:chExt cx="11704320" cy="5054594"/>
          </a:xfrm>
        </p:grpSpPr>
        <p:sp>
          <p:nvSpPr>
            <p:cNvPr id="41" name="Rectangle 40"/>
            <p:cNvSpPr/>
            <p:nvPr/>
          </p:nvSpPr>
          <p:spPr bwMode="auto">
            <a:xfrm>
              <a:off x="579437" y="1965325"/>
              <a:ext cx="11704319" cy="5029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4" tIns="182828" rIns="182828" bIns="45706" numCol="1" spcCol="0" rtlCol="0" fromWordArt="0" anchor="t" anchorCtr="0" forceAA="0" compatLnSpc="1">
              <a:prstTxWarp prst="textNoShape">
                <a:avLst/>
              </a:prstTxWarp>
              <a:noAutofit/>
            </a:bodyPr>
            <a:lstStyle/>
            <a:p>
              <a:pPr algn="r" defTabSz="931505">
                <a:lnSpc>
                  <a:spcPct val="90000"/>
                </a:lnSpc>
                <a:spcAft>
                  <a:spcPts val="600"/>
                </a:spcAft>
              </a:pPr>
              <a:endParaRPr lang="en-US" kern="0" dirty="0" smtClean="0">
                <a:solidFill>
                  <a:srgbClr val="505050"/>
                </a:solidFill>
                <a:latin typeface="Segoe UI Semibold" panose="020B0702040204020203" pitchFamily="34" charset="0"/>
                <a:cs typeface="Segoe UI Semibold" panose="020B0702040204020203" pitchFamily="34" charset="0"/>
              </a:endParaRPr>
            </a:p>
          </p:txBody>
        </p:sp>
        <p:grpSp>
          <p:nvGrpSpPr>
            <p:cNvPr id="42" name="Group 41"/>
            <p:cNvGrpSpPr/>
            <p:nvPr/>
          </p:nvGrpSpPr>
          <p:grpSpPr>
            <a:xfrm>
              <a:off x="1082255" y="2272273"/>
              <a:ext cx="11201502" cy="4747646"/>
              <a:chOff x="884937" y="1954396"/>
              <a:chExt cx="11201502" cy="4747646"/>
            </a:xfrm>
          </p:grpSpPr>
          <p:pic>
            <p:nvPicPr>
              <p:cNvPr id="44" name="Picture 43"/>
              <p:cNvPicPr>
                <a:picLocks noChangeAspect="1"/>
              </p:cNvPicPr>
              <p:nvPr/>
            </p:nvPicPr>
            <p:blipFill>
              <a:blip r:embed="rId3"/>
              <a:stretch>
                <a:fillRect/>
              </a:stretch>
            </p:blipFill>
            <p:spPr>
              <a:xfrm>
                <a:off x="9397840" y="2952089"/>
                <a:ext cx="2131908" cy="1765939"/>
              </a:xfrm>
              <a:prstGeom prst="rect">
                <a:avLst/>
              </a:prstGeom>
            </p:spPr>
          </p:pic>
          <p:pic>
            <p:nvPicPr>
              <p:cNvPr id="45" name="Picture 44"/>
              <p:cNvPicPr>
                <a:picLocks noChangeAspect="1"/>
              </p:cNvPicPr>
              <p:nvPr/>
            </p:nvPicPr>
            <p:blipFill>
              <a:blip r:embed="rId4"/>
              <a:stretch>
                <a:fillRect/>
              </a:stretch>
            </p:blipFill>
            <p:spPr>
              <a:xfrm>
                <a:off x="4835743" y="3301269"/>
                <a:ext cx="1254636" cy="1248756"/>
              </a:xfrm>
              <a:prstGeom prst="rect">
                <a:avLst/>
              </a:prstGeom>
            </p:spPr>
          </p:pic>
          <p:sp>
            <p:nvSpPr>
              <p:cNvPr id="46" name="TextBox 45"/>
              <p:cNvSpPr txBox="1"/>
              <p:nvPr/>
            </p:nvSpPr>
            <p:spPr>
              <a:xfrm>
                <a:off x="4611274" y="4521231"/>
                <a:ext cx="1682833"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App Service</a:t>
                </a:r>
              </a:p>
            </p:txBody>
          </p:sp>
          <p:sp>
            <p:nvSpPr>
              <p:cNvPr id="47" name="TextBox 46"/>
              <p:cNvSpPr txBox="1"/>
              <p:nvPr/>
            </p:nvSpPr>
            <p:spPr>
              <a:xfrm>
                <a:off x="6516608" y="4521231"/>
                <a:ext cx="2613152"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Database</a:t>
                </a:r>
              </a:p>
            </p:txBody>
          </p:sp>
          <p:cxnSp>
            <p:nvCxnSpPr>
              <p:cNvPr id="48" name="Elbow Connector 47"/>
              <p:cNvCxnSpPr/>
              <p:nvPr/>
            </p:nvCxnSpPr>
            <p:spPr>
              <a:xfrm rot="10800000">
                <a:off x="4967512" y="5253399"/>
                <a:ext cx="5130721" cy="547406"/>
              </a:xfrm>
              <a:prstGeom prst="bentConnector2">
                <a:avLst/>
              </a:prstGeom>
              <a:noFill/>
              <a:ln w="25400" cap="flat" cmpd="sng" algn="ctr">
                <a:solidFill>
                  <a:srgbClr val="00B050"/>
                </a:solidFill>
                <a:prstDash val="solid"/>
                <a:headEnd type="arrow"/>
                <a:tailEnd type="arrow"/>
              </a:ln>
              <a:effectLst/>
            </p:spPr>
          </p:cxnSp>
          <p:sp>
            <p:nvSpPr>
              <p:cNvPr id="49" name="TextBox 48"/>
              <p:cNvSpPr txBox="1"/>
              <p:nvPr/>
            </p:nvSpPr>
            <p:spPr>
              <a:xfrm>
                <a:off x="9129760" y="6091488"/>
                <a:ext cx="2956679" cy="610554"/>
              </a:xfrm>
              <a:prstGeom prst="rect">
                <a:avLst/>
              </a:prstGeom>
              <a:noFill/>
            </p:spPr>
            <p:txBody>
              <a:bodyPr wrap="squar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Azure Machine Learning</a:t>
                </a:r>
              </a:p>
            </p:txBody>
          </p:sp>
          <p:sp>
            <p:nvSpPr>
              <p:cNvPr id="50" name="TextBox 49"/>
              <p:cNvSpPr txBox="1"/>
              <p:nvPr/>
            </p:nvSpPr>
            <p:spPr>
              <a:xfrm>
                <a:off x="6438064" y="5833689"/>
                <a:ext cx="1989584"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Intelligent App</a:t>
                </a:r>
              </a:p>
            </p:txBody>
          </p:sp>
          <p:sp>
            <p:nvSpPr>
              <p:cNvPr id="51" name="TextBox 50"/>
              <p:cNvSpPr txBox="1"/>
              <p:nvPr/>
            </p:nvSpPr>
            <p:spPr>
              <a:xfrm>
                <a:off x="7281046" y="2660730"/>
                <a:ext cx="1084271" cy="517065"/>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1600" kern="0" dirty="0" smtClean="0">
                    <a:solidFill>
                      <a:srgbClr val="515151"/>
                    </a:solidFill>
                    <a:latin typeface="Segoe UI Semilight" panose="020B0402040204020203" pitchFamily="34" charset="0"/>
                    <a:cs typeface="Segoe UI Semilight" panose="020B0402040204020203" pitchFamily="34" charset="0"/>
                  </a:rPr>
                  <a:t>Hadoop</a:t>
                </a:r>
              </a:p>
            </p:txBody>
          </p:sp>
          <p:grpSp>
            <p:nvGrpSpPr>
              <p:cNvPr id="52" name="Group 51"/>
              <p:cNvGrpSpPr/>
              <p:nvPr/>
            </p:nvGrpSpPr>
            <p:grpSpPr>
              <a:xfrm>
                <a:off x="884937" y="3234537"/>
                <a:ext cx="2237516" cy="1376415"/>
                <a:chOff x="1966540" y="1894093"/>
                <a:chExt cx="3906824" cy="2403294"/>
              </a:xfrm>
            </p:grpSpPr>
            <p:sp>
              <p:nvSpPr>
                <p:cNvPr id="72" name="Freeform 71"/>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FFFFFF">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3" name="Picture 72"/>
                <p:cNvPicPr>
                  <a:picLocks noChangeAspect="1"/>
                </p:cNvPicPr>
                <p:nvPr/>
              </p:nvPicPr>
              <p:blipFill rotWithShape="1">
                <a:blip r:embed="rId5"/>
                <a:srcRect r="4671" b="3054"/>
                <a:stretch/>
              </p:blipFill>
              <p:spPr>
                <a:xfrm>
                  <a:off x="2187702" y="2127894"/>
                  <a:ext cx="3413900" cy="1952877"/>
                </a:xfrm>
                <a:prstGeom prst="rect">
                  <a:avLst/>
                </a:prstGeom>
                <a:noFill/>
                <a:ln w="9525">
                  <a:solidFill>
                    <a:srgbClr val="505050">
                      <a:lumMod val="50000"/>
                    </a:srgbClr>
                  </a:solidFill>
                </a:ln>
              </p:spPr>
            </p:pic>
            <p:sp>
              <p:nvSpPr>
                <p:cNvPr id="74" name="Freeform 73"/>
                <p:cNvSpPr/>
                <p:nvPr/>
              </p:nvSpPr>
              <p:spPr bwMode="auto">
                <a:xfrm>
                  <a:off x="1966540" y="1894093"/>
                  <a:ext cx="3906824"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rgbClr val="000000">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buFont typeface="Wingdings 3" panose="05040102010807070707" pitchFamily="18" charset="2"/>
                    <a:buChar char="Æ"/>
                  </a:pPr>
                  <a:endParaRPr lang="en-IN" sz="2000" b="1" kern="0" dirty="0" err="1" smtClean="0">
                    <a:solidFill>
                      <a:srgbClr val="FFFFFF"/>
                    </a:solidFill>
                    <a:latin typeface="Segoe UI Light"/>
                    <a:ea typeface="Segoe UI" pitchFamily="34" charset="0"/>
                    <a:cs typeface="Segoe UI" pitchFamily="34" charset="0"/>
                  </a:endParaRPr>
                </a:p>
              </p:txBody>
            </p:sp>
            <p:pic>
              <p:nvPicPr>
                <p:cNvPr id="75"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ight Arrow 52"/>
              <p:cNvSpPr/>
              <p:nvPr/>
            </p:nvSpPr>
            <p:spPr bwMode="auto">
              <a:xfrm>
                <a:off x="3248624" y="3842808"/>
                <a:ext cx="13716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grpSp>
            <p:nvGrpSpPr>
              <p:cNvPr id="54" name="Group 53"/>
              <p:cNvGrpSpPr>
                <a:grpSpLocks noChangeAspect="1"/>
              </p:cNvGrpSpPr>
              <p:nvPr/>
            </p:nvGrpSpPr>
            <p:grpSpPr>
              <a:xfrm>
                <a:off x="7365981" y="3333827"/>
                <a:ext cx="914400" cy="1187440"/>
                <a:chOff x="1545413" y="5096400"/>
                <a:chExt cx="822960" cy="1068695"/>
              </a:xfrm>
            </p:grpSpPr>
            <p:sp>
              <p:nvSpPr>
                <p:cNvPr id="68" name="Rectangle 67"/>
                <p:cNvSpPr/>
                <p:nvPr/>
              </p:nvSpPr>
              <p:spPr bwMode="auto">
                <a:xfrm>
                  <a:off x="1557008"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srgbClr val="C00000"/>
                    </a:solidFill>
                    <a:latin typeface="Calibri Light" panose="020F0302020204030204"/>
                    <a:ea typeface="Segoe UI" pitchFamily="34" charset="0"/>
                    <a:cs typeface="Segoe UI" pitchFamily="34" charset="0"/>
                  </a:endParaRPr>
                </a:p>
              </p:txBody>
            </p:sp>
            <p:grpSp>
              <p:nvGrpSpPr>
                <p:cNvPr id="69" name="Group 68"/>
                <p:cNvGrpSpPr/>
                <p:nvPr/>
              </p:nvGrpSpPr>
              <p:grpSpPr>
                <a:xfrm>
                  <a:off x="1545413" y="5096400"/>
                  <a:ext cx="822960" cy="1068695"/>
                  <a:chOff x="862365" y="2464581"/>
                  <a:chExt cx="822960" cy="1068695"/>
                </a:xfrm>
              </p:grpSpPr>
              <p:sp>
                <p:nvSpPr>
                  <p:cNvPr id="70" name="Oval 69"/>
                  <p:cNvSpPr>
                    <a:spLocks noChangeArrowheads="1"/>
                  </p:cNvSpPr>
                  <p:nvPr/>
                </p:nvSpPr>
                <p:spPr bwMode="auto">
                  <a:xfrm>
                    <a:off x="876444" y="2464581"/>
                    <a:ext cx="794803" cy="151025"/>
                  </a:xfrm>
                  <a:prstGeom prst="ellipse">
                    <a:avLst/>
                  </a:prstGeom>
                  <a:solidFill>
                    <a:srgbClr val="C00000">
                      <a:alpha val="50196"/>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a:solidFill>
                        <a:srgbClr val="C00000"/>
                      </a:solidFill>
                    </a:endParaRPr>
                  </a:p>
                </p:txBody>
              </p:sp>
              <p:sp>
                <p:nvSpPr>
                  <p:cNvPr id="71" name="Freeform 123"/>
                  <p:cNvSpPr>
                    <a:spLocks noEditPoints="1"/>
                  </p:cNvSpPr>
                  <p:nvPr/>
                </p:nvSpPr>
                <p:spPr bwMode="auto">
                  <a:xfrm>
                    <a:off x="862365"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C00000"/>
                      </a:solidFill>
                    </a:endParaRPr>
                  </a:p>
                </p:txBody>
              </p:sp>
            </p:grpSp>
          </p:grpSp>
          <p:sp>
            <p:nvSpPr>
              <p:cNvPr id="55" name="Rectangle 54"/>
              <p:cNvSpPr/>
              <p:nvPr/>
            </p:nvSpPr>
            <p:spPr>
              <a:xfrm>
                <a:off x="10187469" y="2722099"/>
                <a:ext cx="1342279" cy="2011971"/>
              </a:xfrm>
              <a:prstGeom prst="rect">
                <a:avLst/>
              </a:prstGeom>
              <a:solidFill>
                <a:schemeClr val="bg1"/>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56" name="Group 55"/>
              <p:cNvGrpSpPr>
                <a:grpSpLocks noChangeAspect="1"/>
              </p:cNvGrpSpPr>
              <p:nvPr/>
            </p:nvGrpSpPr>
            <p:grpSpPr>
              <a:xfrm>
                <a:off x="10172112" y="3333827"/>
                <a:ext cx="914401" cy="1187440"/>
                <a:chOff x="1615697" y="5096400"/>
                <a:chExt cx="822960" cy="1068695"/>
              </a:xfrm>
            </p:grpSpPr>
            <p:sp>
              <p:nvSpPr>
                <p:cNvPr id="64" name="Rectangle 63"/>
                <p:cNvSpPr/>
                <p:nvPr/>
              </p:nvSpPr>
              <p:spPr bwMode="auto">
                <a:xfrm>
                  <a:off x="1632171" y="5172501"/>
                  <a:ext cx="790012" cy="90757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65" name="Group 64"/>
                <p:cNvGrpSpPr/>
                <p:nvPr/>
              </p:nvGrpSpPr>
              <p:grpSpPr>
                <a:xfrm>
                  <a:off x="1615697" y="5096400"/>
                  <a:ext cx="822960" cy="1068695"/>
                  <a:chOff x="932649" y="2464581"/>
                  <a:chExt cx="822960" cy="1068695"/>
                </a:xfrm>
              </p:grpSpPr>
              <p:sp>
                <p:nvSpPr>
                  <p:cNvPr id="66" name="Oval 65"/>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67" name="Freeform 123"/>
                  <p:cNvSpPr>
                    <a:spLocks noEditPoints="1"/>
                  </p:cNvSpPr>
                  <p:nvPr/>
                </p:nvSpPr>
                <p:spPr bwMode="auto">
                  <a:xfrm>
                    <a:off x="932649" y="2569533"/>
                    <a:ext cx="822960" cy="96374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57" name="Right Arrow 56"/>
              <p:cNvSpPr/>
              <p:nvPr/>
            </p:nvSpPr>
            <p:spPr bwMode="auto">
              <a:xfrm>
                <a:off x="6221561" y="3842808"/>
                <a:ext cx="100584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8" name="Right Arrow 57"/>
              <p:cNvSpPr/>
              <p:nvPr/>
            </p:nvSpPr>
            <p:spPr bwMode="auto">
              <a:xfrm>
                <a:off x="8401685" y="3842808"/>
                <a:ext cx="91440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59" name="Right Arrow 58"/>
              <p:cNvSpPr/>
              <p:nvPr/>
            </p:nvSpPr>
            <p:spPr bwMode="auto">
              <a:xfrm rot="5400000">
                <a:off x="10223776" y="2672340"/>
                <a:ext cx="822960" cy="182854"/>
              </a:xfrm>
              <a:prstGeom prst="rightArrow">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indent="-342768" algn="ctr" defTabSz="932114">
                  <a:lnSpc>
                    <a:spcPct val="90000"/>
                  </a:lnSpc>
                  <a:buFont typeface="Wingdings 3" panose="05040102010807070707" pitchFamily="18" charset="2"/>
                  <a:buChar char="Æ"/>
                </a:pPr>
                <a:endParaRPr lang="en-US" sz="2000" b="1" kern="0" dirty="0" err="1" smtClean="0">
                  <a:solidFill>
                    <a:srgbClr val="FFFFFF"/>
                  </a:solidFill>
                  <a:latin typeface="Segoe UI Light"/>
                  <a:ea typeface="Segoe UI" pitchFamily="34" charset="0"/>
                  <a:cs typeface="Segoe UI" pitchFamily="34" charset="0"/>
                </a:endParaRPr>
              </a:p>
            </p:txBody>
          </p:sp>
          <p:sp>
            <p:nvSpPr>
              <p:cNvPr id="60" name="Rectangle 59"/>
              <p:cNvSpPr/>
              <p:nvPr/>
            </p:nvSpPr>
            <p:spPr>
              <a:xfrm>
                <a:off x="8577385" y="2348511"/>
                <a:ext cx="2103120" cy="91440"/>
              </a:xfrm>
              <a:prstGeom prst="rect">
                <a:avLst/>
              </a:prstGeom>
              <a:solidFill>
                <a:srgbClr val="BAD80A"/>
              </a:solidFill>
              <a:ln w="10795" cap="flat" cmpd="sng" algn="ctr">
                <a:noFill/>
                <a:prstDash val="solid"/>
              </a:ln>
              <a:effectLst/>
            </p:spPr>
            <p:txBody>
              <a:bodyPr rtlCol="0" anchor="ctr"/>
              <a:lstStyle/>
              <a:p>
                <a:pPr algn="ctr" defTabSz="932742"/>
                <a:endParaRPr lang="en-US" kern="0" smtClean="0">
                  <a:solidFill>
                    <a:srgbClr val="FFFFFF"/>
                  </a:solidFill>
                </a:endParaRPr>
              </a:p>
            </p:txBody>
          </p:sp>
          <p:sp>
            <p:nvSpPr>
              <p:cNvPr id="61" name="Freeform 60"/>
              <p:cNvSpPr>
                <a:spLocks noChangeAspect="1"/>
              </p:cNvSpPr>
              <p:nvPr/>
            </p:nvSpPr>
            <p:spPr bwMode="auto">
              <a:xfrm>
                <a:off x="7467959" y="1954396"/>
                <a:ext cx="908398" cy="63708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5AA1"/>
              </a:solidFill>
              <a:ln>
                <a:noFill/>
              </a:ln>
            </p:spPr>
            <p:txBody>
              <a:bodyPr vert="horz" wrap="square" lIns="91414" tIns="45706" rIns="91414" bIns="45706" numCol="1" anchor="t" anchorCtr="0" compatLnSpc="1">
                <a:prstTxWarp prst="textNoShape">
                  <a:avLst/>
                </a:prstTxWarp>
              </a:bodyPr>
              <a:lstStyle/>
              <a:p>
                <a:pPr defTabSz="931505"/>
                <a:endParaRPr lang="en-IN" kern="0" smtClean="0">
                  <a:solidFill>
                    <a:srgbClr val="000000"/>
                  </a:solidFill>
                </a:endParaRPr>
              </a:p>
            </p:txBody>
          </p:sp>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16850" y="5483709"/>
                <a:ext cx="640080" cy="640080"/>
              </a:xfrm>
              <a:prstGeom prst="rect">
                <a:avLst/>
              </a:prstGeom>
            </p:spPr>
          </p:pic>
          <p:sp>
            <p:nvSpPr>
              <p:cNvPr id="63" name="TextBox 62"/>
              <p:cNvSpPr txBox="1"/>
              <p:nvPr/>
            </p:nvSpPr>
            <p:spPr>
              <a:xfrm>
                <a:off x="9576717" y="4521231"/>
                <a:ext cx="2105192" cy="849463"/>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Azure SQL Data</a:t>
                </a:r>
                <a:br>
                  <a:rPr lang="en-US" sz="2000" kern="0" dirty="0" smtClean="0">
                    <a:solidFill>
                      <a:srgbClr val="515151"/>
                    </a:solidFill>
                    <a:latin typeface="Segoe UI Semilight" panose="020B0402040204020203" pitchFamily="34" charset="0"/>
                    <a:cs typeface="Segoe UI Semilight" panose="020B0402040204020203" pitchFamily="34" charset="0"/>
                  </a:rPr>
                </a:br>
                <a:r>
                  <a:rPr lang="en-US" sz="2000" kern="0" dirty="0" smtClean="0">
                    <a:solidFill>
                      <a:srgbClr val="515151"/>
                    </a:solidFill>
                    <a:latin typeface="Segoe UI Semilight" panose="020B0402040204020203" pitchFamily="34" charset="0"/>
                    <a:cs typeface="Segoe UI Semilight" panose="020B0402040204020203" pitchFamily="34" charset="0"/>
                  </a:rPr>
                  <a:t>Warehouse</a:t>
                </a:r>
              </a:p>
            </p:txBody>
          </p:sp>
        </p:grpSp>
        <p:sp>
          <p:nvSpPr>
            <p:cNvPr id="43" name="TextBox 42"/>
            <p:cNvSpPr txBox="1"/>
            <p:nvPr/>
          </p:nvSpPr>
          <p:spPr>
            <a:xfrm>
              <a:off x="1527155" y="2960672"/>
              <a:ext cx="1350819" cy="572464"/>
            </a:xfrm>
            <a:prstGeom prst="rect">
              <a:avLst/>
            </a:prstGeom>
            <a:noFill/>
          </p:spPr>
          <p:txBody>
            <a:bodyPr wrap="none" lIns="182880" tIns="146304" rIns="182880" bIns="146304" rtlCol="0">
              <a:spAutoFit/>
            </a:bodyPr>
            <a:lstStyle/>
            <a:p>
              <a:pPr algn="ctr" defTabSz="932742">
                <a:lnSpc>
                  <a:spcPct val="90000"/>
                </a:lnSpc>
                <a:spcAft>
                  <a:spcPts val="600"/>
                </a:spcAft>
              </a:pPr>
              <a:r>
                <a:rPr lang="en-US" sz="2000" kern="0" dirty="0" smtClean="0">
                  <a:solidFill>
                    <a:srgbClr val="515151"/>
                  </a:solidFill>
                  <a:latin typeface="Segoe UI Semilight" panose="020B0402040204020203" pitchFamily="34" charset="0"/>
                  <a:cs typeface="Segoe UI Semilight" panose="020B0402040204020203" pitchFamily="34" charset="0"/>
                </a:rPr>
                <a:t>Power BI</a:t>
              </a:r>
            </a:p>
          </p:txBody>
        </p:sp>
      </p:grpSp>
      <p:sp>
        <p:nvSpPr>
          <p:cNvPr id="77" name="Rectangle 76"/>
          <p:cNvSpPr/>
          <p:nvPr/>
        </p:nvSpPr>
        <p:spPr>
          <a:xfrm>
            <a:off x="398437" y="689764"/>
            <a:ext cx="7329188" cy="523220"/>
          </a:xfrm>
          <a:prstGeom prst="rect">
            <a:avLst/>
          </a:prstGeom>
        </p:spPr>
        <p:txBody>
          <a:bodyPr wrap="square">
            <a:spAutoFit/>
          </a:bodyPr>
          <a:lstStyle/>
          <a:p>
            <a:pPr>
              <a:spcAft>
                <a:spcPts val="600"/>
              </a:spcAft>
            </a:pPr>
            <a:r>
              <a:rPr lang="en-US" sz="2800" dirty="0" smtClean="0">
                <a:solidFill>
                  <a:srgbClr val="000000"/>
                </a:solidFill>
                <a:latin typeface="Segoe UI Light"/>
                <a:ea typeface="Calibri" panose="020F0502020204030204" pitchFamily="34" charset="0"/>
                <a:cs typeface="Calibri" panose="020F0502020204030204" pitchFamily="34" charset="0"/>
              </a:rPr>
              <a:t>A relational data warehouse-as-a-service</a:t>
            </a:r>
          </a:p>
        </p:txBody>
      </p:sp>
    </p:spTree>
    <p:extLst>
      <p:ext uri="{BB962C8B-B14F-4D97-AF65-F5344CB8AC3E}">
        <p14:creationId xmlns:p14="http://schemas.microsoft.com/office/powerpoint/2010/main" val="1582977058"/>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Scales to petabytes of data</a:t>
            </a:r>
          </a:p>
          <a:p>
            <a:pPr>
              <a:lnSpc>
                <a:spcPct val="90000"/>
              </a:lnSpc>
              <a:spcAft>
                <a:spcPts val="1200"/>
              </a:spcAft>
            </a:pPr>
            <a:r>
              <a:rPr lang="en-US" dirty="0" smtClean="0">
                <a:solidFill>
                  <a:srgbClr val="0088EE"/>
                </a:solidFill>
                <a:latin typeface="Segoe UI Light"/>
              </a:rPr>
              <a:t>Massively Parallel Processing</a:t>
            </a:r>
          </a:p>
          <a:p>
            <a:pPr>
              <a:lnSpc>
                <a:spcPct val="90000"/>
              </a:lnSpc>
              <a:spcAft>
                <a:spcPts val="1200"/>
              </a:spcAft>
            </a:pPr>
            <a:r>
              <a:rPr lang="en-US" dirty="0" smtClean="0">
                <a:solidFill>
                  <a:srgbClr val="0088EE"/>
                </a:solidFill>
                <a:latin typeface="Segoe UI Light"/>
              </a:rPr>
              <a:t>Instant-on compute scales in seconds</a:t>
            </a:r>
          </a:p>
          <a:p>
            <a:pPr>
              <a:lnSpc>
                <a:spcPct val="90000"/>
              </a:lnSpc>
              <a:spcAft>
                <a:spcPts val="1200"/>
              </a:spcAft>
            </a:pPr>
            <a:r>
              <a:rPr lang="en-US" dirty="0" smtClean="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Get started in minutes</a:t>
            </a:r>
          </a:p>
          <a:p>
            <a:pPr>
              <a:lnSpc>
                <a:spcPct val="90000"/>
              </a:lnSpc>
              <a:spcAft>
                <a:spcPts val="1200"/>
              </a:spcAft>
            </a:pPr>
            <a:r>
              <a:rPr lang="en-US" dirty="0" smtClean="0">
                <a:solidFill>
                  <a:srgbClr val="0088EE"/>
                </a:solidFill>
                <a:latin typeface="Segoe UI Light"/>
              </a:rPr>
              <a:t>Integrated with Azure ML, </a:t>
            </a:r>
            <a:r>
              <a:rPr lang="en-US" dirty="0" err="1" smtClean="0">
                <a:solidFill>
                  <a:srgbClr val="0088EE"/>
                </a:solidFill>
                <a:latin typeface="Segoe UI Light"/>
              </a:rPr>
              <a:t>PowerBI</a:t>
            </a:r>
            <a:r>
              <a:rPr lang="en-US" dirty="0" smtClean="0">
                <a:solidFill>
                  <a:srgbClr val="0088EE"/>
                </a:solidFill>
                <a:latin typeface="Segoe UI Light"/>
              </a:rPr>
              <a:t> &amp; ADF</a:t>
            </a:r>
          </a:p>
          <a:p>
            <a:pPr>
              <a:lnSpc>
                <a:spcPct val="90000"/>
              </a:lnSpc>
              <a:spcAft>
                <a:spcPts val="1200"/>
              </a:spcAft>
            </a:pPr>
            <a:r>
              <a:rPr lang="en-US" dirty="0" smtClean="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Simple billing compute &amp; storage</a:t>
            </a:r>
          </a:p>
          <a:p>
            <a:pPr>
              <a:lnSpc>
                <a:spcPct val="90000"/>
              </a:lnSpc>
              <a:spcAft>
                <a:spcPts val="1200"/>
              </a:spcAft>
            </a:pPr>
            <a:r>
              <a:rPr lang="en-US" dirty="0" smtClean="0">
                <a:solidFill>
                  <a:srgbClr val="0088EE"/>
                </a:solidFill>
                <a:latin typeface="Segoe UI Light"/>
              </a:rPr>
              <a:t>Pay for what you need, when you need it with dynamic pause</a:t>
            </a:r>
          </a:p>
          <a:p>
            <a:pPr>
              <a:lnSpc>
                <a:spcPct val="90000"/>
              </a:lnSpc>
              <a:spcAft>
                <a:spcPts val="1200"/>
              </a:spcAft>
            </a:pPr>
            <a:r>
              <a:rPr lang="en-US" dirty="0" smtClean="0">
                <a:solidFill>
                  <a:srgbClr val="0088EE"/>
                </a:solidFill>
                <a:latin typeface="Segoe UI Light"/>
              </a:rPr>
              <a:t>Bring DW to the Cloud without rewriting</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189673cb-4923-4bbb-94d6-78aeba63d872" Revision="1" Stencil="System.MyShapes" StencilVersion="1.0"/>
</Control>
</file>

<file path=customXml/itemProps1.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AzureEvent</Template>
  <TotalTime>1008</TotalTime>
  <Words>9040</Words>
  <Application>Microsoft Office PowerPoint</Application>
  <PresentationFormat>Widescreen</PresentationFormat>
  <Paragraphs>1164</Paragraphs>
  <Slides>106</Slides>
  <Notes>87</Notes>
  <HiddenSlides>1</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106</vt:i4>
      </vt:variant>
    </vt:vector>
  </HeadingPairs>
  <TitlesOfParts>
    <vt:vector size="125" baseType="lpstr">
      <vt:lpstr>Arial</vt:lpstr>
      <vt:lpstr>Avenir LT Pro 45 Book</vt:lpstr>
      <vt:lpstr>Calibri</vt:lpstr>
      <vt:lpstr>Calibri Light</vt:lpstr>
      <vt:lpstr>Consolas</vt:lpstr>
      <vt:lpstr>ＭＳ Ｐゴシック</vt:lpstr>
      <vt:lpstr>Segoe UI</vt:lpstr>
      <vt:lpstr>Segoe UI (Body)</vt:lpstr>
      <vt:lpstr>Segoe UI Light</vt:lpstr>
      <vt:lpstr>Segoe UI Light (Headings)</vt:lpstr>
      <vt:lpstr>Segoe UI Semibold</vt:lpstr>
      <vt:lpstr>Segoe UI Semilight</vt:lpstr>
      <vt:lpstr>wf_segoe-ui_normal</vt:lpstr>
      <vt:lpstr>Wingdings</vt:lpstr>
      <vt:lpstr>Wingdings 3</vt:lpstr>
      <vt:lpstr>1_Azure Event</vt:lpstr>
      <vt:lpstr>5-30629_Build_Template_WHITE</vt:lpstr>
      <vt:lpstr>Azure Event</vt:lpstr>
      <vt:lpstr>Visio</vt:lpstr>
      <vt:lpstr>Azure Data Overview</vt:lpstr>
      <vt:lpstr>Agenda</vt:lpstr>
      <vt:lpstr>SQL Database</vt:lpstr>
      <vt:lpstr>PowerPoint Presentation</vt:lpstr>
      <vt:lpstr>SQL Database</vt:lpstr>
      <vt:lpstr>SQL Database</vt:lpstr>
      <vt:lpstr>SQL Database</vt:lpstr>
      <vt:lpstr>SQL Database</vt:lpstr>
      <vt:lpstr>Architecture</vt:lpstr>
      <vt:lpstr>A Server is not a machine</vt:lpstr>
      <vt:lpstr>SQL Database The Basics </vt:lpstr>
      <vt:lpstr>SQL Database The Basics</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Connect from on premise and deploy your database</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Demo: DAC Deployment  From SQL Server Management Studio</vt:lpstr>
      <vt:lpstr>Elastic Database</vt:lpstr>
      <vt:lpstr>Elastic Database Pool</vt:lpstr>
      <vt:lpstr>PowerPoint Presentation</vt:lpstr>
      <vt:lpstr>Elastic Database Jobs</vt:lpstr>
      <vt:lpstr>Managing many databases</vt:lpstr>
      <vt:lpstr>Elastic Scale</vt:lpstr>
      <vt:lpstr>PowerPoint Presentation</vt:lpstr>
      <vt:lpstr>SQL Database Considerations and Best Practices</vt:lpstr>
      <vt:lpstr>Scalability options in Azure SQL DB</vt:lpstr>
      <vt:lpstr>PowerPoint Presentation</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Tunable Consistency – four distinct levels </vt:lpstr>
      <vt:lpstr>Tunable Consistency Strong  </vt:lpstr>
      <vt:lpstr>Tunable Consistency Bounded Stateless </vt:lpstr>
      <vt:lpstr>Tunable Consistency Session </vt:lpstr>
      <vt:lpstr>Tunable Consistency Eventual </vt:lpstr>
      <vt:lpstr>PowerPoint Presentation</vt:lpstr>
      <vt:lpstr>Partitioning Data </vt:lpstr>
      <vt:lpstr>Partitioning Hash </vt:lpstr>
      <vt:lpstr>Partitioning Range </vt:lpstr>
      <vt:lpstr>Partitioning Lookup </vt:lpstr>
      <vt:lpstr>Demo: Interacting with DocumentDB</vt:lpstr>
      <vt:lpstr>Search</vt:lpstr>
      <vt:lpstr>Azure Search</vt:lpstr>
      <vt:lpstr>Azure Search</vt:lpstr>
      <vt:lpstr>Search Functionality </vt:lpstr>
      <vt:lpstr>Search Functionality </vt:lpstr>
      <vt:lpstr>Demo: Azure Search walkthrough</vt:lpstr>
      <vt:lpstr>PowerPoint Presentation</vt:lpstr>
      <vt:lpstr>PowerPoint Presentation</vt:lpstr>
      <vt:lpstr>PowerPoint Presentation</vt:lpstr>
      <vt:lpstr>PowerPoint Presentation</vt:lpstr>
      <vt:lpstr>HDInsight</vt:lpstr>
      <vt:lpstr>Big Data Insights</vt:lpstr>
      <vt:lpstr>Big Data Insights</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53</cp:revision>
  <cp:lastPrinted>2014-03-26T17:46:13Z</cp:lastPrinted>
  <dcterms:created xsi:type="dcterms:W3CDTF">2015-04-25T14:54:57Z</dcterms:created>
  <dcterms:modified xsi:type="dcterms:W3CDTF">2015-11-01T06:27:52Z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